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52" r:id="rId2"/>
    <p:sldMasterId id="2147483654" r:id="rId3"/>
  </p:sldMasterIdLst>
  <p:notesMasterIdLst>
    <p:notesMasterId r:id="rId6"/>
  </p:notesMasterIdLst>
  <p:sldIdLst>
    <p:sldId id="261" r:id="rId4"/>
    <p:sldId id="262" r:id="rId5"/>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林 麟太郎" initials="小林"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D3AC"/>
    <a:srgbClr val="AF1E55"/>
    <a:srgbClr val="AF1655"/>
    <a:srgbClr val="4C2A18"/>
    <a:srgbClr val="CC0066"/>
    <a:srgbClr val="003399"/>
    <a:srgbClr val="990033"/>
    <a:srgbClr val="CC0000"/>
    <a:srgbClr val="D22C25"/>
    <a:srgbClr val="0071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53"/>
    <p:restoredTop sz="96391" autoAdjust="0"/>
  </p:normalViewPr>
  <p:slideViewPr>
    <p:cSldViewPr snapToGrid="0" snapToObjects="1">
      <p:cViewPr>
        <p:scale>
          <a:sx n="99" d="100"/>
          <a:sy n="99" d="100"/>
        </p:scale>
        <p:origin x="1096" y="-660"/>
      </p:cViewPr>
      <p:guideLst>
        <p:guide orient="horz" pos="3367"/>
        <p:guide pos="2381"/>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3351" tIns="46676" rIns="93351" bIns="4667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3351" tIns="46676" rIns="93351" bIns="46676" rtlCol="0"/>
          <a:lstStyle>
            <a:lvl1pPr algn="r">
              <a:defRPr sz="1200"/>
            </a:lvl1pPr>
          </a:lstStyle>
          <a:p>
            <a:fld id="{EFDF23AA-BDED-6748-8FB1-D76B428F0567}" type="datetimeFigureOut">
              <a:rPr kumimoji="1" lang="ja-JP" altLang="en-US" smtClean="0"/>
              <a:t>2024/7/8</a:t>
            </a:fld>
            <a:endParaRPr kumimoji="1" lang="ja-JP" altLang="en-US"/>
          </a:p>
        </p:txBody>
      </p:sp>
      <p:sp>
        <p:nvSpPr>
          <p:cNvPr id="4" name="スライド イメージ プレースホルダー 3"/>
          <p:cNvSpPr>
            <a:spLocks noGrp="1" noRot="1" noChangeAspect="1"/>
          </p:cNvSpPr>
          <p:nvPr>
            <p:ph type="sldImg" idx="2"/>
          </p:nvPr>
        </p:nvSpPr>
        <p:spPr>
          <a:xfrm>
            <a:off x="2217738" y="1241425"/>
            <a:ext cx="2371725" cy="3355975"/>
          </a:xfrm>
          <a:prstGeom prst="rect">
            <a:avLst/>
          </a:prstGeom>
          <a:noFill/>
          <a:ln w="12700">
            <a:solidFill>
              <a:prstClr val="black"/>
            </a:solidFill>
          </a:ln>
        </p:spPr>
        <p:txBody>
          <a:bodyPr vert="horz" lIns="93351" tIns="46676" rIns="93351" bIns="46676"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3351" tIns="46676" rIns="93351" bIns="466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3351" tIns="46676" rIns="93351" bIns="4667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3351" tIns="46676" rIns="93351" bIns="46676" rtlCol="0" anchor="b"/>
          <a:lstStyle>
            <a:lvl1pPr algn="r">
              <a:defRPr sz="1200"/>
            </a:lvl1pPr>
          </a:lstStyle>
          <a:p>
            <a:fld id="{1940522E-35FC-C343-BD16-C7546671788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2024/7/8</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5"/>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pic>
        <p:nvPicPr>
          <p:cNvPr id="5" name="図 4"/>
          <p:cNvPicPr>
            <a:picLocks noChangeAspect="1"/>
          </p:cNvPicPr>
          <p:nvPr userDrawn="1"/>
        </p:nvPicPr>
        <p:blipFill>
          <a:blip r:embed="rId5"/>
          <a:stretch>
            <a:fillRect/>
          </a:stretch>
        </p:blipFill>
        <p:spPr>
          <a:xfrm>
            <a:off x="0" y="1"/>
            <a:ext cx="7559675" cy="190499"/>
          </a:xfrm>
          <a:prstGeom prst="rect">
            <a:avLst/>
          </a:prstGeom>
        </p:spPr>
      </p:pic>
      <p:pic>
        <p:nvPicPr>
          <p:cNvPr id="6" name="Picture 82" descr="https://dl.boxcloud.com/api/2.0/internal_files/481522477109/versions/509743873109/representations/png_paged_2048x2048/content/1.png?access_token=1!fwVTNxUS7RsmQcgFgrYoVpbrA4T8uL1YDyfdxeCZF46i5mK7i8HaBni5tcIB6Ni2Zk4cWosO3Khddy9uMupaYMZnRohF7gRYWV16TvrS-5_y9XdcWJrr13C25WZtBgajUqVAFcWFzOZ2-aYr7Hitz7nh0CmRrfu69ExWP40DNPNyG1rryydS5ts2_5M_8c3Yl8qfSh2ExtllAAKS2QpuvQ0pgxl4GKrzwio_ZEP0cKs4X8FY6hFxsB_cBy2KGBlpiTBrfmKFT5QDBk6zdlmNPdMmgBvcg8-rd5em1TdKGKdW_lPBmXRTc0sYVpJ0U4iD-_0frI7H5AtEESSSdquT7uoYJcz1AbO3jE9B5aSnEhu7f84osz_QfFqLsCGiieS-93Ra-ib1pOZFTZJEL1Hc1y4vfyoVVeqssXO_bBTODi5cw1HvYNwkZ8JMXoPmvGwUJ9Ash96bTMbJQazSc0sCydKctPWlpz2gccI-9YpmPf0UnQYeUwCeNezOFoBabqFiNtnbpcqEiADGbz8Z_Bhi8ztv-qXk5YQMG6SJRsKnl4JNBr2v7DGqetQptpiBlf35Rw..&amp;box_client_name=box-content-preview&amp;box_client_version=2.2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80973" y="279400"/>
            <a:ext cx="1901126" cy="4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en-US"/>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pic>
        <p:nvPicPr>
          <p:cNvPr id="5" name="図 4"/>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p:cNvPicPr>
            <a:picLocks noChangeAspect="1"/>
          </p:cNvPicPr>
          <p:nvPr userDrawn="1"/>
        </p:nvPicPr>
        <p:blipFill>
          <a:blip r:embed="rId4"/>
          <a:stretch>
            <a:fillRect/>
          </a:stretch>
        </p:blipFill>
        <p:spPr>
          <a:xfrm>
            <a:off x="0" y="1175737"/>
            <a:ext cx="7559675" cy="174703"/>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p:cNvPicPr>
            <a:picLocks noChangeAspect="1"/>
          </p:cNvPicPr>
          <p:nvPr userDrawn="1"/>
        </p:nvPicPr>
        <p:blipFill>
          <a:blip r:embed="rId3"/>
          <a:stretch>
            <a:fillRect/>
          </a:stretch>
        </p:blipFill>
        <p:spPr>
          <a:xfrm>
            <a:off x="2672906" y="4639810"/>
            <a:ext cx="2181089" cy="857794"/>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bizkoryu@tokyo-cci.or.jp"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
          <p:cNvSpPr txBox="1">
            <a:spLocks noChangeArrowheads="1"/>
          </p:cNvSpPr>
          <p:nvPr/>
        </p:nvSpPr>
        <p:spPr bwMode="auto">
          <a:xfrm>
            <a:off x="2306298" y="319233"/>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sz="2400" dirty="0">
              <a:latin typeface="HGPｺﾞｼｯｸE" panose="020B0900000000000000" pitchFamily="50" charset="-128"/>
              <a:ea typeface="HGPｺﾞｼｯｸE" panose="020B0900000000000000" pitchFamily="50" charset="-128"/>
            </a:endParaRPr>
          </a:p>
        </p:txBody>
      </p:sp>
      <p:grpSp>
        <p:nvGrpSpPr>
          <p:cNvPr id="12" name="グループ化 11"/>
          <p:cNvGrpSpPr/>
          <p:nvPr/>
        </p:nvGrpSpPr>
        <p:grpSpPr>
          <a:xfrm>
            <a:off x="517387" y="5281032"/>
            <a:ext cx="6670469" cy="1736214"/>
            <a:chOff x="473643" y="3243424"/>
            <a:chExt cx="6923157" cy="1383965"/>
          </a:xfrm>
        </p:grpSpPr>
        <p:sp>
          <p:nvSpPr>
            <p:cNvPr id="14" name="テキスト ボックス 37"/>
            <p:cNvSpPr txBox="1">
              <a:spLocks noChangeArrowheads="1"/>
            </p:cNvSpPr>
            <p:nvPr/>
          </p:nvSpPr>
          <p:spPr bwMode="auto">
            <a:xfrm>
              <a:off x="622410" y="4063121"/>
              <a:ext cx="6550240" cy="564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会　場　　　　東京商工会議所　会議室　</a:t>
              </a:r>
              <a:endPar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endParaRPr>
            </a:p>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　　　　　　　　</a:t>
              </a:r>
              <a:r>
                <a:rPr lang="en-US" altLang="ja-JP" sz="1600" dirty="0">
                  <a:latin typeface="+mj-ea"/>
                  <a:ea typeface="+mj-ea"/>
                  <a:cs typeface="メイリオ" panose="020B0604030504040204" pitchFamily="34" charset="-128"/>
                </a:rPr>
                <a:t>※</a:t>
              </a:r>
              <a:r>
                <a:rPr lang="ja-JP" altLang="en-US" sz="1600" dirty="0">
                  <a:latin typeface="+mj-ea"/>
                  <a:ea typeface="+mj-ea"/>
                  <a:cs typeface="メイリオ" panose="020B0604030504040204" pitchFamily="34" charset="-128"/>
                </a:rPr>
                <a:t>会場での対面式商談となります。</a:t>
              </a:r>
              <a:endParaRPr lang="en-US" altLang="ja-JP" sz="1600" dirty="0">
                <a:latin typeface="+mj-ea"/>
                <a:ea typeface="+mj-ea"/>
                <a:cs typeface="メイリオ" panose="020B0604030504040204" pitchFamily="34" charset="-128"/>
              </a:endParaRPr>
            </a:p>
          </p:txBody>
        </p:sp>
        <p:sp>
          <p:nvSpPr>
            <p:cNvPr id="21" name="テキスト ボックス 37"/>
            <p:cNvSpPr txBox="1">
              <a:spLocks noChangeArrowheads="1"/>
            </p:cNvSpPr>
            <p:nvPr/>
          </p:nvSpPr>
          <p:spPr bwMode="auto">
            <a:xfrm>
              <a:off x="473643" y="3243424"/>
              <a:ext cx="6923157" cy="53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dirty="0">
                  <a:latin typeface="+mj-ea"/>
                  <a:ea typeface="+mj-ea"/>
                </a:rPr>
                <a:t>　　㈱成城石井のバイヤー様との個別商談会を下記のとおり開催いたします。</a:t>
              </a:r>
              <a:endParaRPr lang="en-US" altLang="ja-JP" sz="1200" dirty="0">
                <a:latin typeface="+mj-ea"/>
                <a:ea typeface="+mj-ea"/>
              </a:endParaRPr>
            </a:p>
            <a:p>
              <a:pPr algn="ctr">
                <a:spcBef>
                  <a:spcPct val="0"/>
                </a:spcBef>
                <a:buFontTx/>
                <a:buNone/>
              </a:pPr>
              <a:r>
                <a:rPr lang="ja-JP" altLang="en-US" sz="1200" dirty="0">
                  <a:latin typeface="+mj-ea"/>
                  <a:ea typeface="+mj-ea"/>
                </a:rPr>
                <a:t>募集カテゴリーに該当する商品をお持ちの事業者様は、ぜひこの機会にご応募ください。</a:t>
              </a:r>
              <a:endParaRPr lang="en-US" altLang="ja-JP" sz="1200" dirty="0">
                <a:latin typeface="+mj-ea"/>
                <a:ea typeface="+mj-ea"/>
              </a:endParaRPr>
            </a:p>
            <a:p>
              <a:pPr algn="ctr">
                <a:spcBef>
                  <a:spcPct val="0"/>
                </a:spcBef>
                <a:buFontTx/>
                <a:buNone/>
              </a:pPr>
              <a:endParaRPr lang="en-US" altLang="ja-JP" sz="1400" dirty="0">
                <a:latin typeface="HGP創英角ｺﾞｼｯｸUB" panose="020B0A00000000000000" pitchFamily="50" charset="-128"/>
                <a:ea typeface="HGP創英角ｺﾞｼｯｸUB" panose="020B0A00000000000000" pitchFamily="50" charset="-128"/>
              </a:endParaRPr>
            </a:p>
          </p:txBody>
        </p:sp>
        <p:sp>
          <p:nvSpPr>
            <p:cNvPr id="25" name="テキスト ボックス 37"/>
            <p:cNvSpPr txBox="1">
              <a:spLocks noChangeArrowheads="1"/>
            </p:cNvSpPr>
            <p:nvPr/>
          </p:nvSpPr>
          <p:spPr bwMode="auto">
            <a:xfrm>
              <a:off x="622408" y="3705131"/>
              <a:ext cx="6194062" cy="318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開催日時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2024</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年</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月</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23</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日（水）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17</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p>
          </p:txBody>
        </p:sp>
      </p:grpSp>
      <p:sp>
        <p:nvSpPr>
          <p:cNvPr id="2" name="正方形/長方形 1"/>
          <p:cNvSpPr/>
          <p:nvPr/>
        </p:nvSpPr>
        <p:spPr bwMode="white">
          <a:xfrm>
            <a:off x="2578677" y="7209741"/>
            <a:ext cx="2475258"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AF1E55"/>
                </a:solidFill>
                <a:latin typeface="HGP創英角ｺﾞｼｯｸUB" panose="020B0A00000000000000" pitchFamily="50" charset="-128"/>
                <a:ea typeface="HGP創英角ｺﾞｼｯｸUB" panose="020B0A00000000000000" pitchFamily="50" charset="-128"/>
              </a:rPr>
              <a:t>募集カテゴリー</a:t>
            </a:r>
          </a:p>
        </p:txBody>
      </p:sp>
      <p:sp>
        <p:nvSpPr>
          <p:cNvPr id="26" name="正方形/長方形 25"/>
          <p:cNvSpPr/>
          <p:nvPr/>
        </p:nvSpPr>
        <p:spPr>
          <a:xfrm>
            <a:off x="282918" y="3597274"/>
            <a:ext cx="4920787" cy="81306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100" dirty="0">
                <a:latin typeface="+mn-ea"/>
              </a:rPr>
              <a:t>　　　</a:t>
            </a:r>
            <a:endParaRPr lang="en-US" altLang="ja-JP" sz="1100" dirty="0">
              <a:latin typeface="+mn-ea"/>
            </a:endParaRPr>
          </a:p>
        </p:txBody>
      </p:sp>
      <p:grpSp>
        <p:nvGrpSpPr>
          <p:cNvPr id="53" name="グループ化 52"/>
          <p:cNvGrpSpPr/>
          <p:nvPr/>
        </p:nvGrpSpPr>
        <p:grpSpPr>
          <a:xfrm>
            <a:off x="928463" y="8812006"/>
            <a:ext cx="6010310" cy="1336825"/>
            <a:chOff x="928463" y="8991195"/>
            <a:chExt cx="6010310" cy="1336825"/>
          </a:xfrm>
        </p:grpSpPr>
        <p:sp>
          <p:nvSpPr>
            <p:cNvPr id="32" name="正方形/長方形 31"/>
            <p:cNvSpPr/>
            <p:nvPr/>
          </p:nvSpPr>
          <p:spPr>
            <a:xfrm>
              <a:off x="1083245" y="9417430"/>
              <a:ext cx="5855528" cy="9105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b="1" dirty="0">
                  <a:solidFill>
                    <a:schemeClr val="tx1"/>
                  </a:solidFill>
                  <a:latin typeface="+mn-ea"/>
                </a:rPr>
                <a:t>● 当社とまだお取引がない事業者様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首都圏であまり流通していない商品をお持ちの事業者様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こだわりの素材・製法、ストーリーのある商品をお持ちの事業者様</a:t>
              </a:r>
            </a:p>
          </p:txBody>
        </p:sp>
        <p:sp>
          <p:nvSpPr>
            <p:cNvPr id="33" name="正方形/長方形 32"/>
            <p:cNvSpPr/>
            <p:nvPr/>
          </p:nvSpPr>
          <p:spPr bwMode="white">
            <a:xfrm>
              <a:off x="928463" y="8991195"/>
              <a:ext cx="5935512"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dirty="0">
                  <a:solidFill>
                    <a:srgbClr val="AF1E55"/>
                  </a:solidFill>
                  <a:latin typeface="HGP創英角ｺﾞｼｯｸUB" panose="020B0900000000000000" pitchFamily="50" charset="-128"/>
                  <a:ea typeface="HGP創英角ｺﾞｼｯｸUB" panose="020B0900000000000000" pitchFamily="50" charset="-128"/>
                </a:rPr>
                <a:t>特に、下記のような事業者様のご提案をお待ちしています。</a:t>
              </a:r>
            </a:p>
          </p:txBody>
        </p:sp>
      </p:grpSp>
      <p:sp>
        <p:nvSpPr>
          <p:cNvPr id="37" name="正方形/長方形 36"/>
          <p:cNvSpPr/>
          <p:nvPr/>
        </p:nvSpPr>
        <p:spPr>
          <a:xfrm>
            <a:off x="1153156" y="7734798"/>
            <a:ext cx="5126005" cy="13528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u="sng" dirty="0">
                <a:solidFill>
                  <a:schemeClr val="tx1"/>
                </a:solidFill>
                <a:latin typeface="+mn-ea"/>
              </a:rPr>
              <a:t>食品全般</a:t>
            </a:r>
            <a:r>
              <a:rPr kumimoji="1" lang="ja-JP" altLang="en-US" b="1" dirty="0">
                <a:solidFill>
                  <a:schemeClr val="tx1"/>
                </a:solidFill>
                <a:latin typeface="+mn-ea"/>
              </a:rPr>
              <a:t>　　加工食品、乳製品、日配、</a:t>
            </a:r>
            <a:endParaRPr kumimoji="1" lang="en-US" altLang="ja-JP" b="1" dirty="0">
              <a:solidFill>
                <a:schemeClr val="tx1"/>
              </a:solidFill>
              <a:latin typeface="+mn-ea"/>
            </a:endParaRPr>
          </a:p>
          <a:p>
            <a:r>
              <a:rPr kumimoji="1" lang="ja-JP" altLang="en-US" b="1" dirty="0">
                <a:solidFill>
                  <a:schemeClr val="tx1"/>
                </a:solidFill>
                <a:latin typeface="+mn-ea"/>
              </a:rPr>
              <a:t>　　　　　　練物、佃煮、菓子、惣菜、</a:t>
            </a:r>
            <a:endParaRPr kumimoji="1" lang="en-US" altLang="ja-JP" b="1" dirty="0">
              <a:solidFill>
                <a:schemeClr val="tx1"/>
              </a:solidFill>
              <a:latin typeface="+mn-ea"/>
            </a:endParaRPr>
          </a:p>
          <a:p>
            <a:r>
              <a:rPr kumimoji="1" lang="ja-JP" altLang="en-US" b="1" dirty="0">
                <a:solidFill>
                  <a:schemeClr val="tx1"/>
                </a:solidFill>
                <a:latin typeface="+mn-ea"/>
              </a:rPr>
              <a:t>　　　　　　デザート　</a:t>
            </a:r>
            <a:r>
              <a:rPr kumimoji="1" lang="ja-JP" altLang="en-US" sz="1600" b="1" dirty="0">
                <a:solidFill>
                  <a:schemeClr val="tx1"/>
                </a:solidFill>
                <a:latin typeface="+mn-ea"/>
              </a:rPr>
              <a:t>など</a:t>
            </a:r>
            <a:endParaRPr kumimoji="1" lang="en-US" altLang="ja-JP" sz="1600" b="1" dirty="0">
              <a:solidFill>
                <a:schemeClr val="tx1"/>
              </a:solidFill>
              <a:latin typeface="+mn-ea"/>
            </a:endParaRPr>
          </a:p>
          <a:p>
            <a:endParaRPr kumimoji="1" lang="en-US" altLang="ja-JP" sz="1600" b="1" dirty="0">
              <a:solidFill>
                <a:schemeClr val="tx1"/>
              </a:solidFill>
              <a:latin typeface="+mn-ea"/>
            </a:endParaRPr>
          </a:p>
        </p:txBody>
      </p:sp>
      <p:sp>
        <p:nvSpPr>
          <p:cNvPr id="39" name="正方形/長方形 38"/>
          <p:cNvSpPr/>
          <p:nvPr/>
        </p:nvSpPr>
        <p:spPr bwMode="white">
          <a:xfrm>
            <a:off x="2678279" y="4823240"/>
            <a:ext cx="1932874"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AF1E55"/>
                </a:solidFill>
                <a:latin typeface="HGP創英角ｺﾞｼｯｸUB" panose="020B0A00000000000000" pitchFamily="50" charset="-128"/>
                <a:ea typeface="HGP創英角ｺﾞｼｯｸUB" panose="020B0A00000000000000" pitchFamily="50" charset="-128"/>
              </a:rPr>
              <a:t>開催概要</a:t>
            </a:r>
          </a:p>
        </p:txBody>
      </p:sp>
      <p:sp>
        <p:nvSpPr>
          <p:cNvPr id="22" name="正方形/長方形 21"/>
          <p:cNvSpPr/>
          <p:nvPr/>
        </p:nvSpPr>
        <p:spPr>
          <a:xfrm>
            <a:off x="392692" y="956262"/>
            <a:ext cx="6646935" cy="1511097"/>
          </a:xfrm>
          <a:prstGeom prst="rect">
            <a:avLst/>
          </a:prstGeom>
          <a:solidFill>
            <a:srgbClr val="AF1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1" lang="ja-JP" altLang="en-US" b="1" dirty="0">
                <a:solidFill>
                  <a:schemeClr val="bg1"/>
                </a:solidFill>
              </a:rPr>
              <a:t>参加サプライヤー大募集！</a:t>
            </a:r>
            <a:r>
              <a:rPr lang="ja-JP" altLang="en-US" b="1" dirty="0">
                <a:solidFill>
                  <a:schemeClr val="bg1"/>
                </a:solidFill>
                <a:latin typeface="+mn-ea"/>
              </a:rPr>
              <a:t>東商バイヤーズミーティング</a:t>
            </a:r>
            <a:endParaRPr lang="en-US" altLang="ja-JP" b="1" dirty="0">
              <a:solidFill>
                <a:schemeClr val="bg1"/>
              </a:solidFill>
              <a:latin typeface="+mn-ea"/>
            </a:endParaRPr>
          </a:p>
          <a:p>
            <a:pPr algn="ctr">
              <a:defRPr/>
            </a:pPr>
            <a:r>
              <a:rPr lang="ja-JP" altLang="en-US" sz="4000" dirty="0">
                <a:solidFill>
                  <a:schemeClr val="bg1"/>
                </a:solidFill>
                <a:latin typeface="HGS創英角ｺﾞｼｯｸUB" panose="020B0A00000000000000" pitchFamily="50" charset="-128"/>
                <a:ea typeface="HGS創英角ｺﾞｼｯｸUB" panose="020B0A00000000000000" pitchFamily="50" charset="-128"/>
              </a:rPr>
              <a:t>成城石井</a:t>
            </a:r>
            <a:r>
              <a:rPr lang="ja-JP" altLang="en-US" sz="2400" dirty="0">
                <a:solidFill>
                  <a:schemeClr val="bg1"/>
                </a:solidFill>
                <a:latin typeface="HGS創英角ｺﾞｼｯｸUB" panose="020B0A00000000000000" pitchFamily="50" charset="-128"/>
                <a:ea typeface="HGS創英角ｺﾞｼｯｸUB" panose="020B0A00000000000000" pitchFamily="50" charset="-128"/>
              </a:rPr>
              <a:t>との</a:t>
            </a:r>
            <a:r>
              <a:rPr lang="ja-JP" altLang="en-US" sz="2800" dirty="0">
                <a:solidFill>
                  <a:schemeClr val="bg1"/>
                </a:solidFill>
                <a:latin typeface="HGS創英角ｺﾞｼｯｸUB" panose="020B0A00000000000000" pitchFamily="50" charset="-128"/>
                <a:ea typeface="HGS創英角ｺﾞｼｯｸUB" panose="020B0A00000000000000" pitchFamily="50" charset="-128"/>
              </a:rPr>
              <a:t>個別商談会</a:t>
            </a:r>
            <a:endParaRPr lang="ja-JP" altLang="en-US" sz="3200" dirty="0">
              <a:solidFill>
                <a:schemeClr val="bg1"/>
              </a:solidFill>
              <a:effectLst>
                <a:outerShdw blurRad="38100" dist="38100" dir="2700000" algn="tl">
                  <a:srgbClr val="000000">
                    <a:alpha val="43137"/>
                  </a:srgbClr>
                </a:outerShdw>
                <a:reflection endPos="0" dist="50800" dir="5400000" sy="-100000" algn="bl" rotWithShape="0"/>
              </a:effectLst>
              <a:latin typeface="HGS創英角ｺﾞｼｯｸUB" panose="020B0A00000000000000" pitchFamily="50" charset="-128"/>
              <a:ea typeface="HGS創英角ｺﾞｼｯｸUB" panose="020B0A00000000000000" pitchFamily="50" charset="-128"/>
            </a:endParaRPr>
          </a:p>
        </p:txBody>
      </p:sp>
      <p:grpSp>
        <p:nvGrpSpPr>
          <p:cNvPr id="24" name="グループ化 23"/>
          <p:cNvGrpSpPr/>
          <p:nvPr/>
        </p:nvGrpSpPr>
        <p:grpSpPr>
          <a:xfrm>
            <a:off x="392692" y="2557480"/>
            <a:ext cx="6670469" cy="2125131"/>
            <a:chOff x="392692" y="2419694"/>
            <a:chExt cx="6670469" cy="2125131"/>
          </a:xfrm>
        </p:grpSpPr>
        <p:sp>
          <p:nvSpPr>
            <p:cNvPr id="23" name="正方形/長方形 22"/>
            <p:cNvSpPr/>
            <p:nvPr/>
          </p:nvSpPr>
          <p:spPr>
            <a:xfrm>
              <a:off x="392692" y="2419694"/>
              <a:ext cx="6670469" cy="2125131"/>
            </a:xfrm>
            <a:prstGeom prst="rect">
              <a:avLst/>
            </a:prstGeom>
            <a:solidFill>
              <a:srgbClr val="E0D3AC"/>
            </a:solidFill>
            <a:ln w="31750">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nvGrpSpPr>
            <p:cNvPr id="6" name="グループ化 5"/>
            <p:cNvGrpSpPr/>
            <p:nvPr/>
          </p:nvGrpSpPr>
          <p:grpSpPr>
            <a:xfrm>
              <a:off x="425763" y="2517463"/>
              <a:ext cx="6637398" cy="1953367"/>
              <a:chOff x="425763" y="2087075"/>
              <a:chExt cx="6637398" cy="1953367"/>
            </a:xfrm>
          </p:grpSpPr>
          <p:sp>
            <p:nvSpPr>
              <p:cNvPr id="4" name="正方形/長方形 3"/>
              <p:cNvSpPr/>
              <p:nvPr/>
            </p:nvSpPr>
            <p:spPr>
              <a:xfrm>
                <a:off x="425763" y="2087075"/>
                <a:ext cx="6637398" cy="168241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kumimoji="1" lang="ja-JP" altLang="en-US" sz="2000" b="1" dirty="0">
                    <a:solidFill>
                      <a:srgbClr val="4C2A18"/>
                    </a:solidFill>
                    <a:latin typeface="+mn-ea"/>
                  </a:rPr>
                  <a:t>㈱成城石井</a:t>
                </a:r>
                <a:r>
                  <a:rPr kumimoji="1" lang="ja-JP" altLang="en-US" dirty="0">
                    <a:solidFill>
                      <a:srgbClr val="4C2A18"/>
                    </a:solidFill>
                    <a:latin typeface="+mn-ea"/>
                  </a:rPr>
                  <a:t>とは</a:t>
                </a:r>
                <a:r>
                  <a:rPr kumimoji="1" lang="en-US" altLang="ja-JP" dirty="0">
                    <a:solidFill>
                      <a:srgbClr val="4C2A18"/>
                    </a:solidFill>
                    <a:latin typeface="+mn-ea"/>
                  </a:rPr>
                  <a:t>…</a:t>
                </a:r>
                <a:endParaRPr kumimoji="1" lang="ja-JP" altLang="en-US" sz="2000" dirty="0">
                  <a:solidFill>
                    <a:srgbClr val="4C2A18"/>
                  </a:solidFill>
                  <a:latin typeface="+mn-ea"/>
                </a:endParaRPr>
              </a:p>
              <a:p>
                <a:r>
                  <a:rPr lang="ja-JP" altLang="en-US" sz="1400" dirty="0">
                    <a:solidFill>
                      <a:srgbClr val="4C2A18"/>
                    </a:solidFill>
                    <a:latin typeface="+mn-ea"/>
                  </a:rPr>
                  <a:t>成城石井は直輸入ワイン、チーズ、自家製惣菜、生鮮食品、輸入菓子など、日本、世界から選りすぐられた食品を取り揃えたスーパーマーケットです。</a:t>
                </a:r>
              </a:p>
              <a:p>
                <a:r>
                  <a:rPr lang="ja-JP" altLang="en-US" sz="1400" dirty="0">
                    <a:solidFill>
                      <a:srgbClr val="4C2A18"/>
                    </a:solidFill>
                    <a:latin typeface="+mn-ea"/>
                  </a:rPr>
                  <a:t>高品質でおいしい商品を、一人でも多くのお客様にとってお買い求めやすい価格で販売するという理念の元、成城石井の職人のレシピと、こだわり素材の調達力を最大に生かしたオリジナル商品の</a:t>
                </a:r>
                <a:r>
                  <a:rPr lang="en-US" altLang="ja-JP" sz="1400" dirty="0" err="1">
                    <a:solidFill>
                      <a:srgbClr val="4C2A18"/>
                    </a:solidFill>
                    <a:latin typeface="+mn-ea"/>
                  </a:rPr>
                  <a:t>desica</a:t>
                </a:r>
                <a:r>
                  <a:rPr lang="ja-JP" altLang="en-US" sz="1400" dirty="0">
                    <a:solidFill>
                      <a:srgbClr val="4C2A18"/>
                    </a:solidFill>
                    <a:latin typeface="+mn-ea"/>
                  </a:rPr>
                  <a:t>シリーズや自社のセントラル</a:t>
                </a:r>
                <a:endParaRPr lang="en-US" altLang="ja-JP" sz="1400" dirty="0">
                  <a:solidFill>
                    <a:srgbClr val="4C2A18"/>
                  </a:solidFill>
                  <a:latin typeface="+mn-ea"/>
                </a:endParaRPr>
              </a:p>
              <a:p>
                <a:r>
                  <a:rPr lang="ja-JP" altLang="en-US" sz="1400" dirty="0">
                    <a:solidFill>
                      <a:srgbClr val="4C2A18"/>
                    </a:solidFill>
                    <a:latin typeface="+mn-ea"/>
                  </a:rPr>
                  <a:t>キッチンで製造されるお惣菜・デザートが人気。</a:t>
                </a:r>
              </a:p>
            </p:txBody>
          </p:sp>
          <p:sp>
            <p:nvSpPr>
              <p:cNvPr id="5" name="正方形/長方形 4"/>
              <p:cNvSpPr/>
              <p:nvPr/>
            </p:nvSpPr>
            <p:spPr>
              <a:xfrm>
                <a:off x="3019299" y="3725397"/>
                <a:ext cx="3664830" cy="31504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50" dirty="0">
                    <a:solidFill>
                      <a:srgbClr val="4C2A18"/>
                    </a:solidFill>
                  </a:rPr>
                  <a:t>当社の</a:t>
                </a:r>
                <a:r>
                  <a:rPr lang="en-US" altLang="ja-JP" sz="1050" dirty="0">
                    <a:solidFill>
                      <a:srgbClr val="4C2A18"/>
                    </a:solidFill>
                  </a:rPr>
                  <a:t>Web</a:t>
                </a:r>
                <a:r>
                  <a:rPr lang="ja-JP" altLang="en-US" sz="1050" dirty="0">
                    <a:solidFill>
                      <a:srgbClr val="4C2A18"/>
                    </a:solidFill>
                  </a:rPr>
                  <a:t>サイトはこちら</a:t>
                </a:r>
                <a:r>
                  <a:rPr lang="en-US" altLang="ja-JP" sz="1050" dirty="0">
                    <a:solidFill>
                      <a:srgbClr val="4C2A18"/>
                    </a:solidFill>
                  </a:rPr>
                  <a:t>http://www.seijoishii.co.jp/</a:t>
                </a:r>
                <a:endParaRPr lang="en-US" altLang="ja-JP" sz="1200" dirty="0">
                  <a:solidFill>
                    <a:srgbClr val="4C2A18"/>
                  </a:solidFill>
                </a:endParaRPr>
              </a:p>
            </p:txBody>
          </p:sp>
          <p:pic>
            <p:nvPicPr>
              <p:cNvPr id="18" name="図 17"/>
              <p:cNvPicPr>
                <a:picLocks noChangeAspect="1"/>
              </p:cNvPicPr>
              <p:nvPr/>
            </p:nvPicPr>
            <p:blipFill>
              <a:blip r:embed="rId2"/>
              <a:stretch>
                <a:fillRect/>
              </a:stretch>
            </p:blipFill>
            <p:spPr>
              <a:xfrm>
                <a:off x="6331962" y="3343983"/>
                <a:ext cx="614837" cy="614837"/>
              </a:xfrm>
              <a:prstGeom prst="rect">
                <a:avLst/>
              </a:prstGeom>
            </p:spPr>
          </p:pic>
        </p:grpSp>
      </p:grpSp>
      <p:cxnSp>
        <p:nvCxnSpPr>
          <p:cNvPr id="45" name="直線コネクタ 44"/>
          <p:cNvCxnSpPr/>
          <p:nvPr/>
        </p:nvCxnSpPr>
        <p:spPr>
          <a:xfrm>
            <a:off x="4798403"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nvGrpSpPr>
          <p:cNvPr id="8" name="グループ化 7">
            <a:extLst>
              <a:ext uri="{FF2B5EF4-FFF2-40B4-BE49-F238E27FC236}">
                <a16:creationId xmlns:a16="http://schemas.microsoft.com/office/drawing/2014/main" id="{274C8E70-3766-6093-E81D-CCD4D8035E65}"/>
              </a:ext>
            </a:extLst>
          </p:cNvPr>
          <p:cNvGrpSpPr/>
          <p:nvPr/>
        </p:nvGrpSpPr>
        <p:grpSpPr>
          <a:xfrm>
            <a:off x="1097919" y="5036295"/>
            <a:ext cx="1482235" cy="36988"/>
            <a:chOff x="1097919" y="5036295"/>
            <a:chExt cx="1482235" cy="36988"/>
          </a:xfrm>
        </p:grpSpPr>
        <p:cxnSp>
          <p:nvCxnSpPr>
            <p:cNvPr id="56" name="直線コネクタ 55"/>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BF38231-4896-D721-A2DE-F902F4F09EAA}"/>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cxnSp>
        <p:nvCxnSpPr>
          <p:cNvPr id="7" name="直線コネクタ 6">
            <a:extLst>
              <a:ext uri="{FF2B5EF4-FFF2-40B4-BE49-F238E27FC236}">
                <a16:creationId xmlns:a16="http://schemas.microsoft.com/office/drawing/2014/main" id="{F97ED2CF-1B07-3F49-19F1-0F8B0C1BDF5B}"/>
              </a:ext>
            </a:extLst>
          </p:cNvPr>
          <p:cNvCxnSpPr/>
          <p:nvPr/>
        </p:nvCxnSpPr>
        <p:spPr>
          <a:xfrm>
            <a:off x="4807281"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nvGrpSpPr>
          <p:cNvPr id="9" name="グループ化 8">
            <a:extLst>
              <a:ext uri="{FF2B5EF4-FFF2-40B4-BE49-F238E27FC236}">
                <a16:creationId xmlns:a16="http://schemas.microsoft.com/office/drawing/2014/main" id="{751040C0-9D39-ADBE-7899-27FC7486F8BB}"/>
              </a:ext>
            </a:extLst>
          </p:cNvPr>
          <p:cNvGrpSpPr/>
          <p:nvPr/>
        </p:nvGrpSpPr>
        <p:grpSpPr>
          <a:xfrm>
            <a:off x="1008794" y="7418691"/>
            <a:ext cx="1482235" cy="36988"/>
            <a:chOff x="1097919" y="5036295"/>
            <a:chExt cx="1482235" cy="36988"/>
          </a:xfrm>
        </p:grpSpPr>
        <p:cxnSp>
          <p:nvCxnSpPr>
            <p:cNvPr id="10" name="直線コネクタ 9">
              <a:extLst>
                <a:ext uri="{FF2B5EF4-FFF2-40B4-BE49-F238E27FC236}">
                  <a16:creationId xmlns:a16="http://schemas.microsoft.com/office/drawing/2014/main" id="{C972B2FA-6A75-85B3-83B1-50F6B7B85F73}"/>
                </a:ext>
              </a:extLst>
            </p:cNvPr>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1E40DF93-DA19-255F-ACAC-D9FE6A247BCF}"/>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62940B98-9EB5-A1EB-6683-C0B99B0D9DA0}"/>
              </a:ext>
            </a:extLst>
          </p:cNvPr>
          <p:cNvGrpSpPr/>
          <p:nvPr/>
        </p:nvGrpSpPr>
        <p:grpSpPr>
          <a:xfrm>
            <a:off x="5223152" y="7420914"/>
            <a:ext cx="1482235" cy="36988"/>
            <a:chOff x="1097919" y="5036295"/>
            <a:chExt cx="1482235" cy="36988"/>
          </a:xfrm>
        </p:grpSpPr>
        <p:cxnSp>
          <p:nvCxnSpPr>
            <p:cNvPr id="16" name="直線コネクタ 15">
              <a:extLst>
                <a:ext uri="{FF2B5EF4-FFF2-40B4-BE49-F238E27FC236}">
                  <a16:creationId xmlns:a16="http://schemas.microsoft.com/office/drawing/2014/main" id="{10756B19-E3E4-3E31-2906-E0B699234297}"/>
                </a:ext>
              </a:extLst>
            </p:cNvPr>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A148B0C9-6713-28ED-B878-591C535273BF}"/>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058330158"/>
              </p:ext>
            </p:extLst>
          </p:nvPr>
        </p:nvGraphicFramePr>
        <p:xfrm>
          <a:off x="386719" y="730968"/>
          <a:ext cx="6641980" cy="3571000"/>
        </p:xfrm>
        <a:graphic>
          <a:graphicData uri="http://schemas.openxmlformats.org/drawingml/2006/table">
            <a:tbl>
              <a:tblPr firstRow="1" bandRow="1">
                <a:tableStyleId>{F5AB1C69-6EDB-4FF4-983F-18BD219EF322}</a:tableStyleId>
              </a:tblPr>
              <a:tblGrid>
                <a:gridCol w="761428">
                  <a:extLst>
                    <a:ext uri="{9D8B030D-6E8A-4147-A177-3AD203B41FA5}">
                      <a16:colId xmlns:a16="http://schemas.microsoft.com/office/drawing/2014/main" val="20000"/>
                    </a:ext>
                  </a:extLst>
                </a:gridCol>
                <a:gridCol w="5880552">
                  <a:extLst>
                    <a:ext uri="{9D8B030D-6E8A-4147-A177-3AD203B41FA5}">
                      <a16:colId xmlns:a16="http://schemas.microsoft.com/office/drawing/2014/main" val="20001"/>
                    </a:ext>
                  </a:extLst>
                </a:gridCol>
              </a:tblGrid>
              <a:tr h="227818">
                <a:tc gridSpan="2">
                  <a:txBody>
                    <a:bodyPr/>
                    <a:lstStyle/>
                    <a:p>
                      <a:pPr algn="ctr"/>
                      <a:r>
                        <a:rPr kumimoji="1" lang="ja-JP" altLang="en-US" sz="1600" dirty="0"/>
                        <a:t>㈱成城石井との個別商談会　開催概要</a:t>
                      </a:r>
                      <a:endParaRPr kumimoji="1" lang="ja-JP" altLang="en-US" sz="1600" dirty="0">
                        <a:latin typeface="メイリオ" panose="020B0604030504040204" pitchFamily="50" charset="-128"/>
                        <a:ea typeface="メイリオ" panose="020B0604030504040204" pitchFamily="50" charset="-128"/>
                      </a:endParaRPr>
                    </a:p>
                  </a:txBody>
                  <a:tcPr marL="98691" marR="98691" marT="49340" marB="49340">
                    <a:solidFill>
                      <a:srgbClr val="AF1E55"/>
                    </a:solidFill>
                  </a:tcPr>
                </a:tc>
                <a:tc hMerge="1">
                  <a:txBody>
                    <a:bodyPr/>
                    <a:lstStyle/>
                    <a:p>
                      <a:endParaRPr kumimoji="1" lang="ja-JP" altLang="en-US" dirty="0"/>
                    </a:p>
                  </a:txBody>
                  <a:tcPr/>
                </a:tc>
                <a:extLst>
                  <a:ext uri="{0D108BD9-81ED-4DB2-BD59-A6C34878D82A}">
                    <a16:rowId xmlns:a16="http://schemas.microsoft.com/office/drawing/2014/main" val="10000"/>
                  </a:ext>
                </a:extLst>
              </a:tr>
              <a:tr h="407910">
                <a:tc>
                  <a:txBody>
                    <a:bodyPr/>
                    <a:lstStyle/>
                    <a:p>
                      <a:pPr algn="ctr"/>
                      <a:r>
                        <a:rPr kumimoji="1" lang="ja-JP" altLang="en-US" sz="1100" b="0" dirty="0">
                          <a:latin typeface="HGｺﾞｼｯｸE" panose="020B0909000000000000" pitchFamily="49" charset="-128"/>
                          <a:ea typeface="HGｺﾞｼｯｸE" panose="020B0909000000000000" pitchFamily="49" charset="-128"/>
                        </a:rPr>
                        <a:t>開催日程</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２０２４</a:t>
                      </a:r>
                      <a:r>
                        <a:rPr kumimoji="1" lang="zh-TW" altLang="en-US" sz="1200" b="0" dirty="0">
                          <a:latin typeface="HGｺﾞｼｯｸE" panose="020B0909000000000000" pitchFamily="49" charset="-128"/>
                          <a:ea typeface="HGｺﾞｼｯｸE" panose="020B0909000000000000" pitchFamily="49" charset="-128"/>
                        </a:rPr>
                        <a:t>年</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月</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２３</a:t>
                      </a:r>
                      <a:r>
                        <a:rPr kumimoji="1" lang="zh-TW" altLang="en-US" sz="1200" b="0" dirty="0">
                          <a:solidFill>
                            <a:schemeClr val="tx1"/>
                          </a:solidFill>
                          <a:latin typeface="HGｺﾞｼｯｸE" panose="020B0909000000000000" pitchFamily="49" charset="-128"/>
                          <a:ea typeface="HGｺﾞｼｯｸE" panose="020B0909000000000000" pitchFamily="49" charset="-128"/>
                        </a:rPr>
                        <a:t>日</a:t>
                      </a:r>
                      <a:r>
                        <a:rPr kumimoji="1" lang="ja-JP" altLang="en-US" sz="1200" b="0" dirty="0">
                          <a:solidFill>
                            <a:schemeClr val="tx1"/>
                          </a:solidFill>
                          <a:latin typeface="HGｺﾞｼｯｸE" panose="020B0909000000000000" pitchFamily="49" charset="-128"/>
                          <a:ea typeface="HGｺﾞｼｯｸE" panose="020B0909000000000000" pitchFamily="49" charset="-128"/>
                        </a:rPr>
                        <a:t>（水）１０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r>
                        <a:rPr kumimoji="1" lang="zh-TW" altLang="en-US" sz="1200" b="0" dirty="0">
                          <a:solidFill>
                            <a:schemeClr val="tx1"/>
                          </a:solidFill>
                          <a:latin typeface="HGｺﾞｼｯｸE" panose="020B0909000000000000" pitchFamily="49" charset="-128"/>
                          <a:ea typeface="HGｺﾞｼｯｸE" panose="020B0909000000000000" pitchFamily="49" charset="-128"/>
                        </a:rPr>
                        <a:t>～</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１７</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endParaRPr kumimoji="1" lang="en-US" altLang="zh-TW" sz="1200" b="0" dirty="0">
                        <a:solidFill>
                          <a:schemeClr val="tx1"/>
                        </a:solidFill>
                        <a:latin typeface="HGｺﾞｼｯｸE" panose="020B0909000000000000" pitchFamily="49" charset="-128"/>
                        <a:ea typeface="HGｺﾞｼｯｸE" panose="020B0909000000000000" pitchFamily="49" charset="-128"/>
                      </a:endParaRPr>
                    </a:p>
                    <a:p>
                      <a:r>
                        <a:rPr kumimoji="1" lang="en-US" altLang="ja-JP" sz="800" b="0" dirty="0">
                          <a:latin typeface="+mn-ea"/>
                          <a:ea typeface="+mn-ea"/>
                        </a:rPr>
                        <a:t>※</a:t>
                      </a:r>
                      <a:r>
                        <a:rPr kumimoji="1" lang="ja-JP" altLang="en-US" sz="800" b="0" dirty="0">
                          <a:latin typeface="+mn-ea"/>
                          <a:ea typeface="+mn-ea"/>
                        </a:rPr>
                        <a:t>集合時間は各社により異なります。詳細は</a:t>
                      </a:r>
                      <a:r>
                        <a:rPr kumimoji="1" lang="en-US" altLang="ja-JP" sz="800" b="0" dirty="0">
                          <a:solidFill>
                            <a:schemeClr val="tx1"/>
                          </a:solidFill>
                          <a:latin typeface="+mn-ea"/>
                          <a:ea typeface="+mn-ea"/>
                        </a:rPr>
                        <a:t>10</a:t>
                      </a:r>
                      <a:r>
                        <a:rPr kumimoji="1" lang="ja-JP" altLang="en-US" sz="800" b="0" dirty="0">
                          <a:solidFill>
                            <a:schemeClr val="tx1"/>
                          </a:solidFill>
                          <a:latin typeface="+mn-ea"/>
                          <a:ea typeface="+mn-ea"/>
                        </a:rPr>
                        <a:t>月初旬頃</a:t>
                      </a:r>
                      <a:r>
                        <a:rPr kumimoji="1" lang="ja-JP" altLang="en-US" sz="800" b="0" dirty="0">
                          <a:latin typeface="+mn-ea"/>
                          <a:ea typeface="+mn-ea"/>
                        </a:rPr>
                        <a:t>にメールで連絡します。</a:t>
                      </a:r>
                      <a:r>
                        <a:rPr kumimoji="1" lang="en-US" altLang="ja-JP" sz="800" b="0" dirty="0">
                          <a:latin typeface="+mn-ea"/>
                          <a:ea typeface="+mn-ea"/>
                        </a:rPr>
                        <a:t>(</a:t>
                      </a:r>
                      <a:r>
                        <a:rPr kumimoji="1" lang="ja-JP" altLang="en-US" sz="800" b="0" dirty="0">
                          <a:latin typeface="+mn-ea"/>
                          <a:ea typeface="+mn-ea"/>
                        </a:rPr>
                        <a:t>ご参加には事前選考がございます。）</a:t>
                      </a:r>
                      <a:endParaRPr kumimoji="1" lang="en-US" altLang="ja-JP" sz="800" b="0" dirty="0">
                        <a:latin typeface="+mn-ea"/>
                        <a:ea typeface="+mn-ea"/>
                      </a:endParaRPr>
                    </a:p>
                  </a:txBody>
                  <a:tcPr marL="98691" marR="98691" marT="49340" marB="49340" anchor="ctr"/>
                </a:tc>
                <a:extLst>
                  <a:ext uri="{0D108BD9-81ED-4DB2-BD59-A6C34878D82A}">
                    <a16:rowId xmlns:a16="http://schemas.microsoft.com/office/drawing/2014/main" val="10001"/>
                  </a:ext>
                </a:extLst>
              </a:tr>
              <a:tr h="308085">
                <a:tc>
                  <a:txBody>
                    <a:bodyPr/>
                    <a:lstStyle/>
                    <a:p>
                      <a:pPr algn="ctr"/>
                      <a:r>
                        <a:rPr kumimoji="1" lang="ja-JP" altLang="en-US" sz="1100" b="0" dirty="0">
                          <a:latin typeface="HGｺﾞｼｯｸE" panose="020B0909000000000000" pitchFamily="49" charset="-128"/>
                          <a:ea typeface="HGｺﾞｼｯｸE" panose="020B0909000000000000" pitchFamily="49" charset="-128"/>
                        </a:rPr>
                        <a:t>会　　場</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東京商工会議所 会議室</a:t>
                      </a:r>
                      <a:r>
                        <a:rPr kumimoji="1" lang="ja-JP" altLang="en-US" sz="900" b="0" dirty="0">
                          <a:latin typeface="+mn-ea"/>
                          <a:ea typeface="+mn-ea"/>
                        </a:rPr>
                        <a:t>（東京都千代田区丸の内３－２－２　丸の内二重橋ビル５階）</a:t>
                      </a:r>
                    </a:p>
                  </a:txBody>
                  <a:tcPr marL="98691" marR="98691" marT="49340" marB="49340" anchor="ctr"/>
                </a:tc>
                <a:extLst>
                  <a:ext uri="{0D108BD9-81ED-4DB2-BD59-A6C34878D82A}">
                    <a16:rowId xmlns:a16="http://schemas.microsoft.com/office/drawing/2014/main" val="10002"/>
                  </a:ext>
                </a:extLst>
              </a:tr>
              <a:tr h="321547">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商談時間</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２５分　</a:t>
                      </a:r>
                    </a:p>
                  </a:txBody>
                  <a:tcPr marL="98691" marR="98691" marT="49340" marB="49340" anchor="ctr"/>
                </a:tc>
                <a:extLst>
                  <a:ext uri="{0D108BD9-81ED-4DB2-BD59-A6C34878D82A}">
                    <a16:rowId xmlns:a16="http://schemas.microsoft.com/office/drawing/2014/main" val="1777886393"/>
                  </a:ext>
                </a:extLst>
              </a:tr>
              <a:tr h="291402">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参 加 費</a:t>
                      </a:r>
                    </a:p>
                  </a:txBody>
                  <a:tcPr marL="98691" marR="98691" marT="49340" marB="4934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latin typeface="HGｺﾞｼｯｸE" panose="020B0909000000000000" pitchFamily="49" charset="-128"/>
                          <a:ea typeface="HGｺﾞｼｯｸE" panose="020B0909000000000000" pitchFamily="49" charset="-128"/>
                        </a:rPr>
                        <a:t>商工会議所会員企業５，５００円　</a:t>
                      </a:r>
                      <a:r>
                        <a:rPr kumimoji="1" lang="ja-JP" altLang="en-US" sz="1200" b="0" u="none" dirty="0">
                          <a:latin typeface="HGｺﾞｼｯｸE" panose="020B0909000000000000" pitchFamily="49" charset="-128"/>
                          <a:ea typeface="HGｺﾞｼｯｸE" panose="020B0909000000000000" pitchFamily="49" charset="-128"/>
                        </a:rPr>
                        <a:t>　　</a:t>
                      </a:r>
                      <a:r>
                        <a:rPr kumimoji="1" lang="ja-JP" altLang="en-US" sz="1200" b="0" u="sng" dirty="0">
                          <a:latin typeface="HGｺﾞｼｯｸE" panose="020B0909000000000000" pitchFamily="49" charset="-128"/>
                          <a:ea typeface="HGｺﾞｼｯｸE" panose="020B0909000000000000" pitchFamily="49" charset="-128"/>
                        </a:rPr>
                        <a:t>非会員２２</a:t>
                      </a:r>
                      <a:r>
                        <a:rPr kumimoji="1" lang="en-US" altLang="ja-JP" sz="1200" b="0" u="sng" dirty="0">
                          <a:latin typeface="HGｺﾞｼｯｸE" panose="020B0909000000000000" pitchFamily="49" charset="-128"/>
                          <a:ea typeface="HGｺﾞｼｯｸE" panose="020B0909000000000000" pitchFamily="49" charset="-128"/>
                        </a:rPr>
                        <a:t>,</a:t>
                      </a:r>
                      <a:r>
                        <a:rPr kumimoji="1" lang="ja-JP" altLang="en-US" sz="1200" b="0" u="sng" dirty="0">
                          <a:latin typeface="HGｺﾞｼｯｸE" panose="020B0909000000000000" pitchFamily="49" charset="-128"/>
                          <a:ea typeface="HGｺﾞｼｯｸE" panose="020B0909000000000000" pitchFamily="49" charset="-128"/>
                        </a:rPr>
                        <a:t>０００円</a:t>
                      </a:r>
                      <a:endParaRPr kumimoji="1" lang="en-US" altLang="ja-JP" sz="1100" b="0" u="none" dirty="0">
                        <a:latin typeface="HGｺﾞｼｯｸE" panose="020B0909000000000000" pitchFamily="49" charset="-128"/>
                        <a:ea typeface="HGｺﾞｼｯｸE"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u="none" dirty="0">
                          <a:latin typeface="+mn-ea"/>
                          <a:ea typeface="+mn-ea"/>
                        </a:rPr>
                        <a:t>※</a:t>
                      </a:r>
                      <a:r>
                        <a:rPr kumimoji="1" lang="ja-JP" altLang="en-US" sz="900" b="0" u="none" dirty="0">
                          <a:latin typeface="+mn-ea"/>
                          <a:ea typeface="+mn-ea"/>
                        </a:rPr>
                        <a:t>申込後、バイヤーとの商談が組まれた時点で</a:t>
                      </a:r>
                      <a:r>
                        <a:rPr kumimoji="1" lang="ja-JP" altLang="en-US" sz="900" b="0" dirty="0">
                          <a:latin typeface="+mn-ea"/>
                          <a:ea typeface="+mn-ea"/>
                        </a:rPr>
                        <a:t> 、参加費が発生します。</a:t>
                      </a:r>
                      <a:r>
                        <a:rPr kumimoji="1" lang="ja-JP" altLang="en-US" sz="1200" b="0" dirty="0">
                          <a:latin typeface="HGｺﾞｼｯｸE" panose="020B0909000000000000" pitchFamily="49" charset="-128"/>
                          <a:ea typeface="HGｺﾞｼｯｸE" panose="020B0909000000000000" pitchFamily="49" charset="-128"/>
                        </a:rPr>
                        <a:t>　</a:t>
                      </a:r>
                    </a:p>
                  </a:txBody>
                  <a:tcPr marL="98691" marR="98691" marT="49340" marB="49340" anchor="ctr"/>
                </a:tc>
                <a:extLst>
                  <a:ext uri="{0D108BD9-81ED-4DB2-BD59-A6C34878D82A}">
                    <a16:rowId xmlns:a16="http://schemas.microsoft.com/office/drawing/2014/main" val="10003"/>
                  </a:ext>
                </a:extLst>
              </a:tr>
              <a:tr h="301451">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定　　員</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４０社　　</a:t>
                      </a:r>
                      <a:r>
                        <a:rPr kumimoji="1" lang="en-US" altLang="ja-JP" sz="900" b="0" u="none" dirty="0">
                          <a:latin typeface="HGSｺﾞｼｯｸM" panose="020B0600000000000000" pitchFamily="50" charset="-128"/>
                          <a:ea typeface="HGSｺﾞｼｯｸM" panose="020B0600000000000000" pitchFamily="50" charset="-128"/>
                        </a:rPr>
                        <a:t>※</a:t>
                      </a:r>
                      <a:r>
                        <a:rPr kumimoji="1" lang="ja-JP" altLang="en-US" sz="900" b="0" u="none" dirty="0">
                          <a:latin typeface="HGSｺﾞｼｯｸM" panose="020B0600000000000000" pitchFamily="50" charset="-128"/>
                          <a:ea typeface="HGSｺﾞｼｯｸM" panose="020B0600000000000000" pitchFamily="50" charset="-128"/>
                        </a:rPr>
                        <a:t>バイヤーによる事前選考がございます</a:t>
                      </a:r>
                      <a:r>
                        <a:rPr kumimoji="1" lang="ja-JP" altLang="en-US" sz="1100" b="0" u="none" dirty="0">
                          <a:latin typeface="HGSｺﾞｼｯｸM" panose="020B0600000000000000" pitchFamily="50" charset="-128"/>
                          <a:ea typeface="HGSｺﾞｼｯｸM" panose="020B0600000000000000" pitchFamily="50" charset="-128"/>
                        </a:rPr>
                        <a:t>。</a:t>
                      </a:r>
                    </a:p>
                  </a:txBody>
                  <a:tcPr marL="98691" marR="98691" marT="49340" marB="49340" anchor="ctr"/>
                </a:tc>
                <a:extLst>
                  <a:ext uri="{0D108BD9-81ED-4DB2-BD59-A6C34878D82A}">
                    <a16:rowId xmlns:a16="http://schemas.microsoft.com/office/drawing/2014/main" val="1127741004"/>
                  </a:ext>
                </a:extLst>
              </a:tr>
              <a:tr h="410725">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募集対象</a:t>
                      </a:r>
                    </a:p>
                  </a:txBody>
                  <a:tcPr marL="98691" marR="98691" marT="49340" marB="49340" anchor="ctr"/>
                </a:tc>
                <a:tc>
                  <a:txBody>
                    <a:bodyPr/>
                    <a:lstStyle/>
                    <a:p>
                      <a:r>
                        <a:rPr kumimoji="1" lang="ja-JP" altLang="en-US" sz="1100" b="0" dirty="0">
                          <a:latin typeface="HGｺﾞｼｯｸE" panose="020B0909000000000000" pitchFamily="49" charset="-128"/>
                          <a:ea typeface="HGｺﾞｼｯｸE" panose="020B0909000000000000" pitchFamily="49" charset="-128"/>
                        </a:rPr>
                        <a:t>表面の募集カテゴリーに該当する商品を持つ事業者</a:t>
                      </a:r>
                      <a:endParaRPr kumimoji="1" lang="en-US" altLang="ja-JP" sz="1100" b="0" dirty="0">
                        <a:latin typeface="HGｺﾞｼｯｸE" panose="020B0909000000000000" pitchFamily="49" charset="-128"/>
                        <a:ea typeface="HGｺﾞｼｯｸE" panose="020B0909000000000000" pitchFamily="49" charset="-128"/>
                      </a:endParaRPr>
                    </a:p>
                    <a:p>
                      <a:r>
                        <a:rPr kumimoji="1" lang="en-US" altLang="ja-JP" sz="900" b="0" dirty="0">
                          <a:latin typeface="+mn-ea"/>
                          <a:ea typeface="+mn-ea"/>
                        </a:rPr>
                        <a:t>※</a:t>
                      </a:r>
                      <a:r>
                        <a:rPr kumimoji="1" lang="ja-JP" altLang="en-US" sz="900" b="0" dirty="0">
                          <a:latin typeface="+mn-ea"/>
                          <a:ea typeface="+mn-ea"/>
                        </a:rPr>
                        <a:t>ご応募は大変恐縮ですが、１社につき１商品に限らせていただきます。　</a:t>
                      </a:r>
                      <a:endParaRPr kumimoji="1" lang="en-US" altLang="ja-JP" sz="900" b="0" dirty="0">
                        <a:latin typeface="+mn-ea"/>
                        <a:ea typeface="+mn-ea"/>
                      </a:endParaRPr>
                    </a:p>
                  </a:txBody>
                  <a:tcPr marL="98691" marR="98691" marT="49340" marB="49340" anchor="ctr"/>
                </a:tc>
                <a:extLst>
                  <a:ext uri="{0D108BD9-81ED-4DB2-BD59-A6C34878D82A}">
                    <a16:rowId xmlns:a16="http://schemas.microsoft.com/office/drawing/2014/main" val="10004"/>
                  </a:ext>
                </a:extLst>
              </a:tr>
              <a:tr h="274616">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募集締切</a:t>
                      </a:r>
                    </a:p>
                  </a:txBody>
                  <a:tcPr marL="98691" marR="98691" marT="49340" marB="49340" anchor="ctr"/>
                </a:tc>
                <a:tc>
                  <a:txBody>
                    <a:bodyPr/>
                    <a:lstStyle/>
                    <a:p>
                      <a:r>
                        <a:rPr kumimoji="1" lang="ja-JP" altLang="en-US" sz="1200" b="1" dirty="0">
                          <a:solidFill>
                            <a:srgbClr val="FF0000"/>
                          </a:solidFill>
                          <a:latin typeface="HGｺﾞｼｯｸE" panose="020B0909000000000000" pitchFamily="49" charset="-128"/>
                          <a:ea typeface="HGｺﾞｼｯｸE" panose="020B0909000000000000" pitchFamily="49" charset="-128"/>
                        </a:rPr>
                        <a:t>２０２４年９月１７日（火）</a:t>
                      </a:r>
                      <a:endParaRPr kumimoji="1" lang="en-US" altLang="ja-JP" sz="1200" b="1" dirty="0">
                        <a:solidFill>
                          <a:srgbClr val="FF0000"/>
                        </a:solidFill>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0005"/>
                  </a:ext>
                </a:extLst>
              </a:tr>
              <a:tr h="732762">
                <a:tc>
                  <a:txBody>
                    <a:bodyPr/>
                    <a:lstStyle/>
                    <a:p>
                      <a:pPr algn="ctr"/>
                      <a:r>
                        <a:rPr kumimoji="1" lang="ja-JP" altLang="en-US" sz="1100" b="0" dirty="0">
                          <a:latin typeface="HGｺﾞｼｯｸE" panose="020B0909000000000000" pitchFamily="49" charset="-128"/>
                          <a:ea typeface="HGｺﾞｼｯｸE" panose="020B0909000000000000" pitchFamily="49" charset="-128"/>
                        </a:rPr>
                        <a:t>お申込み</a:t>
                      </a:r>
                    </a:p>
                  </a:txBody>
                  <a:tcPr marL="98691" marR="98691" marT="49340" marB="49340" anchor="ctr"/>
                </a:tc>
                <a:tc>
                  <a:txBody>
                    <a:bodyPr/>
                    <a:lstStyle/>
                    <a:p>
                      <a:r>
                        <a:rPr kumimoji="1" lang="ja-JP" altLang="en-US" sz="1000" b="0" u="none" dirty="0">
                          <a:latin typeface="+mn-ea"/>
                          <a:ea typeface="+mn-ea"/>
                        </a:rPr>
                        <a:t>下記申し込み欄に必要事項を記入のうえ、お申込み下さい。</a:t>
                      </a:r>
                      <a:endParaRPr kumimoji="1" lang="en-US" altLang="ja-JP" sz="1000" b="0" u="none" dirty="0">
                        <a:latin typeface="+mn-ea"/>
                        <a:ea typeface="+mn-ea"/>
                      </a:endParaRPr>
                    </a:p>
                    <a:p>
                      <a:r>
                        <a:rPr kumimoji="1" lang="ja-JP" altLang="en-US" sz="1000" b="1" u="none" dirty="0">
                          <a:latin typeface="+mn-ea"/>
                          <a:ea typeface="+mn-ea"/>
                        </a:rPr>
                        <a:t>申込締切後、</a:t>
                      </a:r>
                      <a:r>
                        <a:rPr kumimoji="1" lang="ja-JP" altLang="en-US" sz="1000" b="1" u="sng" dirty="0">
                          <a:latin typeface="+mn-ea"/>
                          <a:ea typeface="+mn-ea"/>
                        </a:rPr>
                        <a:t>株式会社成城石井のバイヤーによる選考を実施いたします。</a:t>
                      </a:r>
                      <a:r>
                        <a:rPr kumimoji="1" lang="ja-JP" altLang="en-US" sz="1000" b="1" u="none" dirty="0">
                          <a:latin typeface="+mn-ea"/>
                          <a:ea typeface="+mn-ea"/>
                        </a:rPr>
                        <a:t>選考後、</a:t>
                      </a:r>
                      <a:r>
                        <a:rPr kumimoji="1" lang="ja-JP" altLang="en-US" sz="1000" b="1" dirty="0">
                          <a:latin typeface="+mn-ea"/>
                          <a:ea typeface="+mn-ea"/>
                        </a:rPr>
                        <a:t>ご商談いただける場合には、東京商工会議所から</a:t>
                      </a:r>
                      <a:r>
                        <a:rPr kumimoji="1" lang="ja-JP" altLang="en-US" sz="1000" b="1" dirty="0">
                          <a:solidFill>
                            <a:schemeClr val="tx1"/>
                          </a:solidFill>
                          <a:latin typeface="+mn-ea"/>
                          <a:ea typeface="+mn-ea"/>
                        </a:rPr>
                        <a:t>商談会の</a:t>
                      </a:r>
                      <a:r>
                        <a:rPr kumimoji="1" lang="en-US" altLang="ja-JP" sz="1000" b="1" dirty="0">
                          <a:solidFill>
                            <a:schemeClr val="tx1"/>
                          </a:solidFill>
                          <a:latin typeface="+mn-ea"/>
                          <a:ea typeface="+mn-ea"/>
                        </a:rPr>
                        <a:t>2</a:t>
                      </a:r>
                      <a:r>
                        <a:rPr kumimoji="1" lang="ja-JP" altLang="en-US" sz="1000" b="1" dirty="0">
                          <a:solidFill>
                            <a:schemeClr val="tx1"/>
                          </a:solidFill>
                          <a:latin typeface="+mn-ea"/>
                          <a:ea typeface="+mn-ea"/>
                        </a:rPr>
                        <a:t>週間前まで</a:t>
                      </a:r>
                      <a:r>
                        <a:rPr kumimoji="1" lang="ja-JP" altLang="en-US" sz="1000" b="1" dirty="0">
                          <a:latin typeface="+mn-ea"/>
                          <a:ea typeface="+mn-ea"/>
                        </a:rPr>
                        <a:t>に時間を記載したメール及び請求書を発送いたします。</a:t>
                      </a:r>
                      <a:r>
                        <a:rPr kumimoji="1" lang="ja-JP" altLang="en-US" sz="1000" b="0" dirty="0">
                          <a:latin typeface="+mn-ea"/>
                          <a:ea typeface="+mn-ea"/>
                        </a:rPr>
                        <a:t>商談対象外の場合は、誠に恐縮ですが、次回以降の機会をご活用ください。</a:t>
                      </a:r>
                    </a:p>
                  </a:txBody>
                  <a:tcPr marL="98691" marR="98691" marT="49340" marB="49340" anchor="ctr"/>
                </a:tc>
                <a:extLst>
                  <a:ext uri="{0D108BD9-81ED-4DB2-BD59-A6C34878D82A}">
                    <a16:rowId xmlns:a16="http://schemas.microsoft.com/office/drawing/2014/main" val="10006"/>
                  </a:ext>
                </a:extLst>
              </a:tr>
            </a:tbl>
          </a:graphicData>
        </a:graphic>
      </p:graphicFrame>
      <p:sp>
        <p:nvSpPr>
          <p:cNvPr id="7" name="正方形/長方形 6"/>
          <p:cNvSpPr/>
          <p:nvPr/>
        </p:nvSpPr>
        <p:spPr>
          <a:xfrm>
            <a:off x="298103" y="4171969"/>
            <a:ext cx="7490400" cy="7935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◆商談会当日は、会社案内やサンプル、商品パンフレットをご持参ください。</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◆会場内外問わず、調理行為、危険物の持ち込みは出来ません。</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◆本商談会を契機に発生した取引等に関するトラブル・損害について、東京商工会議所は一切責任を負いかねますので、</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　ご了承のうえお申し込みください。</a:t>
            </a:r>
          </a:p>
        </p:txBody>
      </p:sp>
      <p:sp>
        <p:nvSpPr>
          <p:cNvPr id="10" name="正方形/長方形 9"/>
          <p:cNvSpPr/>
          <p:nvPr/>
        </p:nvSpPr>
        <p:spPr>
          <a:xfrm>
            <a:off x="124925" y="4809717"/>
            <a:ext cx="1282075" cy="415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申込書</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703621397"/>
              </p:ext>
            </p:extLst>
          </p:nvPr>
        </p:nvGraphicFramePr>
        <p:xfrm>
          <a:off x="386719" y="5250194"/>
          <a:ext cx="6641980" cy="4879013"/>
        </p:xfrm>
        <a:graphic>
          <a:graphicData uri="http://schemas.openxmlformats.org/drawingml/2006/table">
            <a:tbl>
              <a:tblPr/>
              <a:tblGrid>
                <a:gridCol w="1798153">
                  <a:extLst>
                    <a:ext uri="{9D8B030D-6E8A-4147-A177-3AD203B41FA5}">
                      <a16:colId xmlns:a16="http://schemas.microsoft.com/office/drawing/2014/main" val="635850961"/>
                    </a:ext>
                  </a:extLst>
                </a:gridCol>
                <a:gridCol w="2718738">
                  <a:extLst>
                    <a:ext uri="{9D8B030D-6E8A-4147-A177-3AD203B41FA5}">
                      <a16:colId xmlns:a16="http://schemas.microsoft.com/office/drawing/2014/main" val="1720319964"/>
                    </a:ext>
                  </a:extLst>
                </a:gridCol>
                <a:gridCol w="2125089">
                  <a:extLst>
                    <a:ext uri="{9D8B030D-6E8A-4147-A177-3AD203B41FA5}">
                      <a16:colId xmlns:a16="http://schemas.microsoft.com/office/drawing/2014/main" val="1486180904"/>
                    </a:ext>
                  </a:extLst>
                </a:gridCol>
              </a:tblGrid>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事業所名（支店・屋号）</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4105521"/>
                  </a:ext>
                </a:extLst>
              </a:tr>
              <a:tr h="206503">
                <a:tc gridSpan="3">
                  <a:txBody>
                    <a:bodyPr/>
                    <a:lstStyle/>
                    <a:p>
                      <a:pPr algn="l"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フリガナ</a:t>
                      </a: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5150435"/>
                  </a:ext>
                </a:extLst>
              </a:tr>
              <a:tr h="297364">
                <a:tc gridSpan="3">
                  <a:txBody>
                    <a:bodyPr/>
                    <a:lstStyle/>
                    <a:p>
                      <a:pPr algn="r" fontAlgn="b"/>
                      <a:r>
                        <a:rPr lang="en-US" altLang="zh-CN"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zh-CN" altLang="en-US" sz="1000" b="0" i="0" u="none" strike="noStrike" dirty="0">
                          <a:solidFill>
                            <a:srgbClr val="000000"/>
                          </a:solidFill>
                          <a:effectLst/>
                          <a:latin typeface="游ゴシック" panose="020B0400000000000000" pitchFamily="50" charset="-128"/>
                          <a:ea typeface="游ゴシック" panose="020B0400000000000000" pitchFamily="50" charset="-128"/>
                        </a:rPr>
                        <a:t>会員番号：　　　　　　　）</a:t>
                      </a:r>
                    </a:p>
                  </a:txBody>
                  <a:tcPr marL="8447" marR="8447" marT="84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84243326"/>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業種・事業内容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資本金</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495169740"/>
                  </a:ext>
                </a:extLst>
              </a:tr>
              <a:tr h="297364">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万円</a:t>
                      </a:r>
                    </a:p>
                  </a:txBody>
                  <a:tcPr marL="8447" marR="8447" marT="84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3203584"/>
                  </a:ext>
                </a:extLst>
              </a:tr>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申込担当者</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2870968"/>
                  </a:ext>
                </a:extLst>
              </a:tr>
              <a:tr h="206503">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電話番号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705810121"/>
                  </a:ext>
                </a:extLst>
              </a:tr>
              <a:tr h="374272">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023160"/>
                  </a:ext>
                </a:extLst>
              </a:tr>
              <a:tr h="341644">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メールアドレス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12534515"/>
                  </a:ext>
                </a:extLst>
              </a:tr>
              <a:tr h="404744">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住所</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gridSpan="2">
                  <a:txBody>
                    <a:bodyPr/>
                    <a:lstStyle/>
                    <a:p>
                      <a:pPr algn="l" fontAlgn="t"/>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　　　　）</a:t>
                      </a:r>
                    </a:p>
                  </a:txBody>
                  <a:tcPr marL="8447" marR="8447" marT="844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017221794"/>
                  </a:ext>
                </a:extLst>
              </a:tr>
              <a:tr h="206503">
                <a:tc>
                  <a:txBody>
                    <a:bodyPr/>
                    <a:lstStyle/>
                    <a:p>
                      <a:pPr algn="l" fontAlgn="ctr"/>
                      <a:r>
                        <a:rPr lang="zh-CN"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商談会参加者</a:t>
                      </a:r>
                    </a:p>
                  </a:txBody>
                  <a:tcPr marL="8447" marR="8447" marT="84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770149012"/>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000610253"/>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1714319"/>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10892360"/>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612664979"/>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858756"/>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1696141"/>
                  </a:ext>
                </a:extLst>
              </a:tr>
              <a:tr h="206503">
                <a:tc gridSpan="3">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商談会当日連絡先</a:t>
                      </a:r>
                      <a:r>
                        <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当日参加者の携帯電話等）</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hMerge="1">
                  <a:txBody>
                    <a:bodyPr/>
                    <a:lstStyle/>
                    <a:p>
                      <a:pPr algn="l" fontAlgn="ct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44034241"/>
                  </a:ext>
                </a:extLst>
              </a:tr>
              <a:tr h="297364">
                <a:tc gridSpan="3">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5406671"/>
                  </a:ext>
                </a:extLst>
              </a:tr>
            </a:tbl>
          </a:graphicData>
        </a:graphic>
      </p:graphicFrame>
      <p:sp>
        <p:nvSpPr>
          <p:cNvPr id="14" name="正方形/長方形 13"/>
          <p:cNvSpPr/>
          <p:nvPr/>
        </p:nvSpPr>
        <p:spPr>
          <a:xfrm>
            <a:off x="1204299" y="4647576"/>
            <a:ext cx="5950304" cy="811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solidFill>
                <a:latin typeface="メイリオ" panose="020B0604030504040204" pitchFamily="50" charset="-128"/>
                <a:ea typeface="メイリオ" panose="020B0604030504040204" pitchFamily="50" charset="-128"/>
              </a:rPr>
              <a:t>お申し込みの際にご提供いただいたお客様の情報は、日本政策金融公庫のほか、主催の東京商工会議所、㈱成城石井と共有のうえ当該イベントの申込受付の管理、運営上の管理に利用するほか、東京商工会議所が主催する各種事業のご案内（ＤＭ及びＦＡＸ）のために利用させていただきます。今後、ご案内が不要の場合にはお知らせください。</a:t>
            </a:r>
          </a:p>
        </p:txBody>
      </p:sp>
      <p:sp>
        <p:nvSpPr>
          <p:cNvPr id="2" name="正方形/長方形 1">
            <a:extLst>
              <a:ext uri="{FF2B5EF4-FFF2-40B4-BE49-F238E27FC236}">
                <a16:creationId xmlns:a16="http://schemas.microsoft.com/office/drawing/2014/main" id="{5B4C5E15-DE50-850B-F5E3-51D6EB1D8368}"/>
              </a:ext>
            </a:extLst>
          </p:cNvPr>
          <p:cNvSpPr/>
          <p:nvPr/>
        </p:nvSpPr>
        <p:spPr>
          <a:xfrm>
            <a:off x="193441" y="10099256"/>
            <a:ext cx="7670521" cy="5826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dirty="0">
                <a:solidFill>
                  <a:srgbClr val="FF0000"/>
                </a:solidFill>
                <a:latin typeface="+mn-ea"/>
              </a:rPr>
              <a:t>＜申込み先＞●●商工会議所　●●部（担当：●●）  </a:t>
            </a:r>
            <a:r>
              <a:rPr lang="en-US" altLang="ja-JP" sz="1050" dirty="0">
                <a:solidFill>
                  <a:srgbClr val="FF0000"/>
                </a:solidFill>
                <a:latin typeface="+mn-ea"/>
              </a:rPr>
              <a:t>TEL</a:t>
            </a:r>
            <a:r>
              <a:rPr lang="ja-JP" altLang="en-US" sz="1050" dirty="0">
                <a:solidFill>
                  <a:srgbClr val="FF0000"/>
                </a:solidFill>
                <a:latin typeface="+mn-ea"/>
              </a:rPr>
              <a:t>： ●●</a:t>
            </a:r>
            <a:r>
              <a:rPr lang="en-US" altLang="ja-JP" sz="1050" dirty="0">
                <a:solidFill>
                  <a:srgbClr val="FF0000"/>
                </a:solidFill>
                <a:latin typeface="+mn-ea"/>
              </a:rPr>
              <a:t>-</a:t>
            </a:r>
            <a:r>
              <a:rPr lang="ja-JP" altLang="en-US" sz="1050" dirty="0">
                <a:solidFill>
                  <a:srgbClr val="FF0000"/>
                </a:solidFill>
                <a:latin typeface="+mn-ea"/>
              </a:rPr>
              <a:t>●●●●</a:t>
            </a:r>
            <a:r>
              <a:rPr lang="en-US" altLang="ja-JP" sz="1050" dirty="0">
                <a:solidFill>
                  <a:srgbClr val="FF0000"/>
                </a:solidFill>
                <a:latin typeface="+mn-ea"/>
              </a:rPr>
              <a:t>‐</a:t>
            </a:r>
            <a:r>
              <a:rPr lang="ja-JP" altLang="en-US" sz="1050" dirty="0">
                <a:solidFill>
                  <a:srgbClr val="FF0000"/>
                </a:solidFill>
                <a:latin typeface="+mn-ea"/>
              </a:rPr>
              <a:t>●●●●　</a:t>
            </a:r>
            <a:r>
              <a:rPr lang="en-US" altLang="ja-JP" sz="1050" dirty="0">
                <a:solidFill>
                  <a:srgbClr val="FF0000"/>
                </a:solidFill>
                <a:latin typeface="+mn-ea"/>
              </a:rPr>
              <a:t>E-mail: ****</a:t>
            </a:r>
            <a:r>
              <a:rPr lang="en-US" altLang="ja-JP" sz="1050" dirty="0">
                <a:solidFill>
                  <a:srgbClr val="FF0000"/>
                </a:solidFill>
                <a:latin typeface="+mn-ea"/>
                <a:hlinkClick r:id="rId2"/>
              </a:rPr>
              <a:t>@****.or.jp</a:t>
            </a:r>
            <a:endParaRPr lang="en-US" altLang="ja-JP" sz="1050" dirty="0">
              <a:solidFill>
                <a:srgbClr val="FF0000"/>
              </a:solidFill>
              <a:latin typeface="+mn-ea"/>
            </a:endParaRPr>
          </a:p>
          <a:p>
            <a:pPr>
              <a:defRPr/>
            </a:pPr>
            <a:r>
              <a:rPr lang="ja-JP" altLang="en-US" sz="900" dirty="0">
                <a:solidFill>
                  <a:schemeClr val="tx1"/>
                </a:solidFill>
                <a:latin typeface="+mn-ea"/>
              </a:rPr>
              <a:t>＜主催＞東京商工会議所 ビジネス交流センター </a:t>
            </a:r>
            <a:r>
              <a:rPr lang="en-US" altLang="ja-JP" sz="900" dirty="0">
                <a:solidFill>
                  <a:schemeClr val="tx1"/>
                </a:solidFill>
                <a:latin typeface="+mn-ea"/>
              </a:rPr>
              <a:t>TEL</a:t>
            </a:r>
            <a:r>
              <a:rPr lang="ja-JP" altLang="en-US" sz="900" dirty="0">
                <a:solidFill>
                  <a:schemeClr val="tx1"/>
                </a:solidFill>
                <a:latin typeface="+mn-ea"/>
              </a:rPr>
              <a:t>：</a:t>
            </a:r>
            <a:r>
              <a:rPr lang="en-US" altLang="ja-JP" sz="900" dirty="0">
                <a:solidFill>
                  <a:schemeClr val="tx1"/>
                </a:solidFill>
                <a:latin typeface="+mn-ea"/>
              </a:rPr>
              <a:t>03-3283-7804</a:t>
            </a:r>
            <a:r>
              <a:rPr lang="ja-JP" altLang="en-US" sz="900" dirty="0">
                <a:solidFill>
                  <a:schemeClr val="tx1"/>
                </a:solidFill>
                <a:latin typeface="+mn-ea"/>
              </a:rPr>
              <a:t> </a:t>
            </a:r>
            <a:r>
              <a:rPr lang="en-US" altLang="ja-JP" sz="900" dirty="0">
                <a:solidFill>
                  <a:schemeClr val="tx1"/>
                </a:solidFill>
                <a:latin typeface="+mn-ea"/>
              </a:rPr>
              <a:t>E-mail: </a:t>
            </a:r>
            <a:r>
              <a:rPr lang="en-US" altLang="ja-JP" sz="900" dirty="0">
                <a:solidFill>
                  <a:schemeClr val="tx1"/>
                </a:solidFill>
                <a:latin typeface="+mn-ea"/>
                <a:hlinkClick r:id="rId2"/>
              </a:rPr>
              <a:t>bizkoryu@tokyo-cci.or.jp</a:t>
            </a:r>
            <a:endParaRPr lang="en-US" altLang="ja-JP" sz="900" dirty="0">
              <a:solidFill>
                <a:schemeClr val="tx1"/>
              </a:solidFill>
              <a:latin typeface="+mn-ea"/>
            </a:endParaRPr>
          </a:p>
          <a:p>
            <a:pPr>
              <a:defRPr/>
            </a:pPr>
            <a:r>
              <a:rPr lang="ja-JP" altLang="en-US" sz="900" dirty="0">
                <a:solidFill>
                  <a:schemeClr val="tx1"/>
                </a:solidFill>
                <a:latin typeface="+mn-ea"/>
              </a:rPr>
              <a:t>＜協力＞日本商工会議所</a:t>
            </a:r>
            <a:endParaRPr lang="en-US" altLang="ja-JP" sz="900" dirty="0">
              <a:solidFill>
                <a:schemeClr val="tx1"/>
              </a:solidFill>
              <a:latin typeface="+mn-ea"/>
            </a:endParaRPr>
          </a:p>
        </p:txBody>
      </p:sp>
    </p:spTree>
    <p:extLst>
      <p:ext uri="{BB962C8B-B14F-4D97-AF65-F5344CB8AC3E}">
        <p14:creationId xmlns:p14="http://schemas.microsoft.com/office/powerpoint/2010/main" val="13154756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551</TotalTime>
  <Words>803</Words>
  <Application>Microsoft Office PowerPoint</Application>
  <PresentationFormat>ユーザー設定</PresentationFormat>
  <Paragraphs>85</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2</vt:i4>
      </vt:variant>
    </vt:vector>
  </HeadingPairs>
  <TitlesOfParts>
    <vt:vector size="14" baseType="lpstr">
      <vt:lpstr>HGPｺﾞｼｯｸE</vt:lpstr>
      <vt:lpstr>HGP創英角ｺﾞｼｯｸUB</vt:lpstr>
      <vt:lpstr>HGSｺﾞｼｯｸM</vt:lpstr>
      <vt:lpstr>HGS創英角ｺﾞｼｯｸUB</vt:lpstr>
      <vt:lpstr>HGｺﾞｼｯｸE</vt:lpstr>
      <vt:lpstr>メイリオ</vt:lpstr>
      <vt:lpstr>游ゴシック</vt:lpstr>
      <vt:lpstr>Arial</vt:lpstr>
      <vt:lpstr>Calibri</vt:lpstr>
      <vt:lpstr>Office テーマ</vt:lpstr>
      <vt:lpstr>デザインの設定</vt:lpstr>
      <vt:lpstr>1_デザインの設定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個別商談会</dc:title>
  <dc:creator>廣嶋 祐子</dc:creator>
  <cp:lastModifiedBy>福島 明</cp:lastModifiedBy>
  <cp:revision>222</cp:revision>
  <cp:lastPrinted>2024-07-08T06:06:51Z</cp:lastPrinted>
  <dcterms:created xsi:type="dcterms:W3CDTF">2019-10-15T07:51:00Z</dcterms:created>
  <dcterms:modified xsi:type="dcterms:W3CDTF">2024-07-08T06:43:10Z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0x01010004513DA450D7334EA7CC9E698A1C49B1</vt:lpwstr>
  </property>
  <property fmtid="{D5CDD505-2E9C-101B-9397-08002B2CF9AE}" pid="3" name="KSOProductBuildVer">
    <vt:lpwstr>1041-11.8.2.8500</vt:lpwstr>
  </property>
</Properties>
</file>