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6" r:id="rId1"/>
  </p:sldMasterIdLst>
  <p:notesMasterIdLst>
    <p:notesMasterId r:id="rId4"/>
  </p:notesMasterIdLst>
  <p:sldIdLst>
    <p:sldId id="261" r:id="rId2"/>
    <p:sldId id="262" r:id="rId3"/>
  </p:sldIdLst>
  <p:sldSz cx="7775575" cy="10907713"/>
  <p:notesSz cx="6807200" cy="99393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4708"/>
    <a:srgbClr val="35B597"/>
    <a:srgbClr val="E40081"/>
    <a:srgbClr val="EC6D81"/>
    <a:srgbClr val="595757"/>
    <a:srgbClr val="231815"/>
    <a:srgbClr val="221814"/>
    <a:srgbClr val="C23C5B"/>
    <a:srgbClr val="751C35"/>
    <a:srgbClr val="906E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44" d="100"/>
          <a:sy n="44" d="100"/>
        </p:scale>
        <p:origin x="2346" y="90"/>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8693"/>
          </a:xfrm>
          <a:prstGeom prst="rect">
            <a:avLst/>
          </a:prstGeom>
        </p:spPr>
        <p:txBody>
          <a:bodyPr vert="horz" lIns="91569" tIns="45785" rIns="91569" bIns="45785"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5841" y="0"/>
            <a:ext cx="2949786" cy="498693"/>
          </a:xfrm>
          <a:prstGeom prst="rect">
            <a:avLst/>
          </a:prstGeom>
        </p:spPr>
        <p:txBody>
          <a:bodyPr vert="horz" lIns="91569" tIns="45785" rIns="91569" bIns="45785" rtlCol="0"/>
          <a:lstStyle>
            <a:lvl1pPr algn="r">
              <a:defRPr sz="1100"/>
            </a:lvl1pPr>
          </a:lstStyle>
          <a:p>
            <a:fld id="{70F99883-74AE-4A2C-81B7-5B86A08198C0}" type="datetimeFigureOut">
              <a:rPr kumimoji="1" lang="ja-JP" altLang="en-US" smtClean="0"/>
              <a:t>2023/11/16</a:t>
            </a:fld>
            <a:endParaRPr kumimoji="1" lang="ja-JP" altLang="en-US"/>
          </a:p>
        </p:txBody>
      </p:sp>
      <p:sp>
        <p:nvSpPr>
          <p:cNvPr id="4" name="スライド イメージ プレースホルダー 3"/>
          <p:cNvSpPr>
            <a:spLocks noGrp="1" noRot="1" noChangeAspect="1"/>
          </p:cNvSpPr>
          <p:nvPr>
            <p:ph type="sldImg" idx="2"/>
          </p:nvPr>
        </p:nvSpPr>
        <p:spPr>
          <a:xfrm>
            <a:off x="2208213" y="1241425"/>
            <a:ext cx="2390775" cy="3355975"/>
          </a:xfrm>
          <a:prstGeom prst="rect">
            <a:avLst/>
          </a:prstGeom>
          <a:noFill/>
          <a:ln w="12700">
            <a:solidFill>
              <a:prstClr val="black"/>
            </a:solidFill>
          </a:ln>
        </p:spPr>
        <p:txBody>
          <a:bodyPr vert="horz" lIns="91569" tIns="45785" rIns="91569" bIns="45785"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569" tIns="45785" rIns="91569" bIns="4578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9"/>
            <a:ext cx="2949786" cy="498692"/>
          </a:xfrm>
          <a:prstGeom prst="rect">
            <a:avLst/>
          </a:prstGeom>
        </p:spPr>
        <p:txBody>
          <a:bodyPr vert="horz" lIns="91569" tIns="45785" rIns="91569" bIns="4578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5841" y="9440649"/>
            <a:ext cx="2949786" cy="498692"/>
          </a:xfrm>
          <a:prstGeom prst="rect">
            <a:avLst/>
          </a:prstGeom>
        </p:spPr>
        <p:txBody>
          <a:bodyPr vert="horz" lIns="91569" tIns="45785" rIns="91569" bIns="45785"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11/16/2023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11/16/2023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11/16/2023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11/16/2023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11/16/2023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11/16/2023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11/16/2023</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11/16/2023</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11/16/2023</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11/16/2023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11/16/2023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図 62">
            <a:extLst>
              <a:ext uri="{FF2B5EF4-FFF2-40B4-BE49-F238E27FC236}">
                <a16:creationId xmlns:a16="http://schemas.microsoft.com/office/drawing/2014/main" id="{3DDE5D04-866E-48E4-8ACA-416088E371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201" y="3225190"/>
            <a:ext cx="7347230" cy="5966439"/>
          </a:xfrm>
          <a:prstGeom prst="rect">
            <a:avLst/>
          </a:prstGeom>
        </p:spPr>
      </p:pic>
      <p:pic>
        <p:nvPicPr>
          <p:cNvPr id="62" name="図 61">
            <a:extLst>
              <a:ext uri="{FF2B5EF4-FFF2-40B4-BE49-F238E27FC236}">
                <a16:creationId xmlns:a16="http://schemas.microsoft.com/office/drawing/2014/main" id="{05E85BA1-867D-4F4E-882B-D3243C96BC8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0" y="-14122"/>
            <a:ext cx="7775575" cy="3070444"/>
          </a:xfrm>
          <a:prstGeom prst="rect">
            <a:avLst/>
          </a:prstGeom>
        </p:spPr>
      </p:pic>
      <p:sp>
        <p:nvSpPr>
          <p:cNvPr id="18" name="TextBox 17"/>
          <p:cNvSpPr txBox="1"/>
          <p:nvPr/>
        </p:nvSpPr>
        <p:spPr>
          <a:xfrm>
            <a:off x="893774" y="476300"/>
            <a:ext cx="5988027" cy="430887"/>
          </a:xfrm>
          <a:prstGeom prst="rect">
            <a:avLst/>
          </a:prstGeom>
          <a:noFill/>
        </p:spPr>
        <p:txBody>
          <a:bodyPr wrap="square" rtlCol="0">
            <a:spAutoFit/>
          </a:bodyPr>
          <a:lstStyle/>
          <a:p>
            <a:pPr algn="ctr"/>
            <a:r>
              <a:rPr lang="ja-JP" altLang="en-US" sz="2200" b="1" dirty="0">
                <a:ln w="19050">
                  <a:solidFill>
                    <a:schemeClr val="tx2">
                      <a:tint val="1000"/>
                    </a:schemeClr>
                  </a:solidFill>
                  <a:prstDash val="solid"/>
                </a:ln>
                <a:solidFill>
                  <a:srgbClr val="E94708"/>
                </a:solidFill>
                <a:effectLst>
                  <a:outerShdw blurRad="50000" dist="50800" dir="7500000" algn="tl">
                    <a:srgbClr val="000000">
                      <a:shade val="5000"/>
                      <a:alpha val="35000"/>
                    </a:srgbClr>
                  </a:outerShdw>
                </a:effectLst>
                <a:latin typeface="HGPSoeiKakugothicUB" pitchFamily="34" charset="-128"/>
                <a:ea typeface="HGPSoeiKakugothicUB" pitchFamily="34" charset="-128"/>
              </a:rPr>
              <a:t>柏商工会議所 </a:t>
            </a:r>
            <a:r>
              <a:rPr lang="en-US" altLang="ja-JP" sz="2200" b="1" dirty="0">
                <a:ln w="19050">
                  <a:solidFill>
                    <a:schemeClr val="tx2">
                      <a:tint val="1000"/>
                    </a:schemeClr>
                  </a:solidFill>
                  <a:prstDash val="solid"/>
                </a:ln>
                <a:solidFill>
                  <a:srgbClr val="E94708"/>
                </a:solidFill>
                <a:effectLst>
                  <a:outerShdw blurRad="50000" dist="50800" dir="7500000" algn="tl">
                    <a:srgbClr val="000000">
                      <a:shade val="5000"/>
                      <a:alpha val="35000"/>
                    </a:srgbClr>
                  </a:outerShdw>
                </a:effectLst>
                <a:latin typeface="HGPSoeiKakugothicUB" pitchFamily="34" charset="-128"/>
                <a:ea typeface="HGPSoeiKakugothicUB" pitchFamily="34" charset="-128"/>
              </a:rPr>
              <a:t>×</a:t>
            </a:r>
            <a:r>
              <a:rPr lang="ja-JP" altLang="en-US" sz="2200" b="1" dirty="0">
                <a:ln w="19050">
                  <a:solidFill>
                    <a:schemeClr val="tx2">
                      <a:tint val="1000"/>
                    </a:schemeClr>
                  </a:solidFill>
                  <a:prstDash val="solid"/>
                </a:ln>
                <a:solidFill>
                  <a:srgbClr val="E94708"/>
                </a:solidFill>
                <a:effectLst>
                  <a:outerShdw blurRad="50000" dist="50800" dir="7500000" algn="tl">
                    <a:srgbClr val="000000">
                      <a:shade val="5000"/>
                      <a:alpha val="35000"/>
                    </a:srgbClr>
                  </a:outerShdw>
                </a:effectLst>
                <a:latin typeface="HGPSoeiKakugothicUB" pitchFamily="34" charset="-128"/>
                <a:ea typeface="HGPSoeiKakugothicUB" pitchFamily="34" charset="-128"/>
              </a:rPr>
              <a:t> </a:t>
            </a:r>
            <a:r>
              <a:rPr lang="zh-TW" altLang="en-US" sz="2200" b="1" dirty="0">
                <a:ln w="19050">
                  <a:solidFill>
                    <a:schemeClr val="tx2">
                      <a:tint val="1000"/>
                    </a:schemeClr>
                  </a:solidFill>
                  <a:prstDash val="solid"/>
                </a:ln>
                <a:solidFill>
                  <a:srgbClr val="E94708"/>
                </a:solidFill>
                <a:effectLst>
                  <a:outerShdw blurRad="50000" dist="50800" dir="7500000" algn="tl">
                    <a:srgbClr val="000000">
                      <a:shade val="5000"/>
                      <a:alpha val="35000"/>
                    </a:srgbClr>
                  </a:outerShdw>
                </a:effectLst>
                <a:latin typeface="HGPSoeiKakugothicUB" pitchFamily="34" charset="-128"/>
                <a:ea typeface="HGPSoeiKakugothicUB" pitchFamily="34" charset="-128"/>
              </a:rPr>
              <a:t>日本政策金融公庫松戸</a:t>
            </a:r>
            <a:r>
              <a:rPr lang="ja-JP" altLang="en-US" sz="2200" b="1" dirty="0">
                <a:ln w="19050">
                  <a:solidFill>
                    <a:schemeClr val="tx2">
                      <a:tint val="1000"/>
                    </a:schemeClr>
                  </a:solidFill>
                  <a:prstDash val="solid"/>
                </a:ln>
                <a:solidFill>
                  <a:srgbClr val="E94708"/>
                </a:solidFill>
                <a:effectLst>
                  <a:outerShdw blurRad="50000" dist="50800" dir="7500000" algn="tl">
                    <a:srgbClr val="000000">
                      <a:shade val="5000"/>
                      <a:alpha val="35000"/>
                    </a:srgbClr>
                  </a:outerShdw>
                </a:effectLst>
                <a:latin typeface="HGPSoeiKakugothicUB" pitchFamily="34" charset="-128"/>
                <a:ea typeface="HGPSoeiKakugothicUB" pitchFamily="34" charset="-128"/>
              </a:rPr>
              <a:t>支店</a:t>
            </a:r>
          </a:p>
        </p:txBody>
      </p:sp>
      <p:sp>
        <p:nvSpPr>
          <p:cNvPr id="19" name="TextBox 18"/>
          <p:cNvSpPr txBox="1"/>
          <p:nvPr/>
        </p:nvSpPr>
        <p:spPr>
          <a:xfrm>
            <a:off x="1101898" y="3505496"/>
            <a:ext cx="1107996" cy="1200329"/>
          </a:xfrm>
          <a:prstGeom prst="rect">
            <a:avLst/>
          </a:prstGeom>
          <a:noFill/>
        </p:spPr>
        <p:txBody>
          <a:bodyPr wrap="none" rtlCol="0">
            <a:spAutoFit/>
          </a:bodyPr>
          <a:lstStyle/>
          <a:p>
            <a:pPr algn="ctr"/>
            <a:r>
              <a:rPr lang="ja-JP" altLang="en-US" sz="3600" dirty="0">
                <a:solidFill>
                  <a:schemeClr val="bg2">
                    <a:lumMod val="25000"/>
                  </a:schemeClr>
                </a:solidFill>
                <a:latin typeface="HGP創英角ｺﾞｼｯｸUB" panose="020B0900000000000000" pitchFamily="50" charset="-128"/>
                <a:ea typeface="HGP創英角ｺﾞｼｯｸUB" panose="020B0900000000000000" pitchFamily="50" charset="-128"/>
              </a:rPr>
              <a:t>相談</a:t>
            </a:r>
            <a:endParaRPr lang="en-US" altLang="ja-JP" sz="3600" dirty="0">
              <a:solidFill>
                <a:schemeClr val="bg2">
                  <a:lumMod val="25000"/>
                </a:schemeClr>
              </a:solidFill>
              <a:latin typeface="HGP創英角ｺﾞｼｯｸUB" panose="020B0900000000000000" pitchFamily="50" charset="-128"/>
              <a:ea typeface="HGP創英角ｺﾞｼｯｸUB" panose="020B0900000000000000" pitchFamily="50" charset="-128"/>
            </a:endParaRPr>
          </a:p>
          <a:p>
            <a:pPr algn="ctr"/>
            <a:r>
              <a:rPr lang="ja-JP" altLang="en-US" sz="3600" dirty="0">
                <a:solidFill>
                  <a:schemeClr val="bg2">
                    <a:lumMod val="25000"/>
                  </a:schemeClr>
                </a:solidFill>
                <a:latin typeface="HGP創英角ｺﾞｼｯｸUB" panose="020B0900000000000000" pitchFamily="50" charset="-128"/>
                <a:ea typeface="HGP創英角ｺﾞｼｯｸUB" panose="020B0900000000000000" pitchFamily="50" charset="-128"/>
              </a:rPr>
              <a:t>無料</a:t>
            </a:r>
            <a:endParaRPr lang="en-US" altLang="ja-JP" sz="3600" dirty="0">
              <a:solidFill>
                <a:schemeClr val="bg2">
                  <a:lumMod val="25000"/>
                </a:schemeClr>
              </a:solidFill>
              <a:latin typeface="HGP創英角ｺﾞｼｯｸUB" panose="020B0900000000000000" pitchFamily="50" charset="-128"/>
              <a:ea typeface="HGP創英角ｺﾞｼｯｸUB" panose="020B0900000000000000" pitchFamily="50" charset="-128"/>
            </a:endParaRPr>
          </a:p>
        </p:txBody>
      </p:sp>
      <p:sp>
        <p:nvSpPr>
          <p:cNvPr id="21" name="TextBox 20"/>
          <p:cNvSpPr txBox="1"/>
          <p:nvPr/>
        </p:nvSpPr>
        <p:spPr>
          <a:xfrm>
            <a:off x="3219023" y="3457439"/>
            <a:ext cx="3588067" cy="461665"/>
          </a:xfrm>
          <a:prstGeom prst="rect">
            <a:avLst/>
          </a:prstGeom>
          <a:noFill/>
        </p:spPr>
        <p:txBody>
          <a:bodyPr wrap="square" rtlCol="0">
            <a:spAutoFit/>
          </a:bodyPr>
          <a:lstStyle/>
          <a:p>
            <a:r>
              <a:rPr lang="ja-JP" altLang="en-US" sz="1200" dirty="0">
                <a:latin typeface="HGPｺﾞｼｯｸM" panose="020B0600000000000000" pitchFamily="50" charset="-128"/>
                <a:ea typeface="HGPｺﾞｼｯｸM" panose="020B0600000000000000" pitchFamily="50" charset="-128"/>
              </a:rPr>
              <a:t>令和５年 </a:t>
            </a:r>
            <a:r>
              <a:rPr lang="ja-JP" altLang="en-US" sz="2400" dirty="0">
                <a:latin typeface="HGPｺﾞｼｯｸM" panose="020B0600000000000000" pitchFamily="50" charset="-128"/>
                <a:ea typeface="HGPｺﾞｼｯｸM" panose="020B0600000000000000" pitchFamily="50" charset="-128"/>
              </a:rPr>
              <a:t>１２</a:t>
            </a:r>
            <a:r>
              <a:rPr lang="zh-CN" altLang="en-US" sz="1200" dirty="0">
                <a:latin typeface="HGPｺﾞｼｯｸM" panose="020B0600000000000000" pitchFamily="50" charset="-128"/>
                <a:ea typeface="HGPｺﾞｼｯｸM" panose="020B0600000000000000" pitchFamily="50" charset="-128"/>
              </a:rPr>
              <a:t>月</a:t>
            </a:r>
            <a:r>
              <a:rPr lang="ja-JP" altLang="en-US" sz="2400" dirty="0">
                <a:latin typeface="HGPｺﾞｼｯｸM" panose="020B0600000000000000" pitchFamily="50" charset="-128"/>
                <a:ea typeface="HGPｺﾞｼｯｸM" panose="020B0600000000000000" pitchFamily="50" charset="-128"/>
              </a:rPr>
              <a:t>７</a:t>
            </a:r>
            <a:r>
              <a:rPr lang="zh-CN" altLang="en-US" sz="1200" dirty="0">
                <a:latin typeface="HGPｺﾞｼｯｸM" panose="020B0600000000000000" pitchFamily="50" charset="-128"/>
                <a:ea typeface="HGPｺﾞｼｯｸM" panose="020B0600000000000000" pitchFamily="50" charset="-128"/>
              </a:rPr>
              <a:t>日（</a:t>
            </a:r>
            <a:r>
              <a:rPr lang="ja-JP" altLang="en-US" sz="1200" dirty="0">
                <a:latin typeface="HGPｺﾞｼｯｸM" panose="020B0600000000000000" pitchFamily="50" charset="-128"/>
                <a:ea typeface="HGPｺﾞｼｯｸM" panose="020B0600000000000000" pitchFamily="50" charset="-128"/>
              </a:rPr>
              <a:t>木</a:t>
            </a:r>
            <a:r>
              <a:rPr lang="zh-CN" altLang="en-US" sz="1200" dirty="0">
                <a:latin typeface="HGPｺﾞｼｯｸM" panose="020B0600000000000000" pitchFamily="50" charset="-128"/>
                <a:ea typeface="HGPｺﾞｼｯｸM" panose="020B0600000000000000" pitchFamily="50" charset="-128"/>
              </a:rPr>
              <a:t>）</a:t>
            </a:r>
          </a:p>
        </p:txBody>
      </p:sp>
      <p:sp>
        <p:nvSpPr>
          <p:cNvPr id="27" name="TextBox 26"/>
          <p:cNvSpPr txBox="1"/>
          <p:nvPr/>
        </p:nvSpPr>
        <p:spPr>
          <a:xfrm>
            <a:off x="948296" y="9265183"/>
            <a:ext cx="5878983" cy="343171"/>
          </a:xfrm>
          <a:prstGeom prst="rect">
            <a:avLst/>
          </a:prstGeom>
          <a:noFill/>
        </p:spPr>
        <p:txBody>
          <a:bodyPr wrap="square" rtlCol="0">
            <a:spAutoFit/>
          </a:bodyPr>
          <a:lstStyle/>
          <a:p>
            <a:r>
              <a:rPr lang="ja-JP" altLang="en-US" sz="1630" dirty="0">
                <a:solidFill>
                  <a:srgbClr val="E94708"/>
                </a:solidFill>
                <a:latin typeface="HGP創英角ｺﾞｼｯｸUB" panose="020B0900000000000000" pitchFamily="50" charset="-128"/>
                <a:ea typeface="HGP創英角ｺﾞｼｯｸUB" panose="020B0900000000000000" pitchFamily="50" charset="-128"/>
              </a:rPr>
              <a:t>本相談会は予約制です　　お申込み方法は裏面をご確認ください</a:t>
            </a:r>
            <a:endParaRPr lang="zh-CN" altLang="en-US" sz="1630" dirty="0">
              <a:solidFill>
                <a:srgbClr val="E94708"/>
              </a:solidFill>
              <a:latin typeface="HGP創英角ｺﾞｼｯｸUB" panose="020B0900000000000000" pitchFamily="50" charset="-128"/>
              <a:ea typeface="HGP創英角ｺﾞｼｯｸUB" panose="020B0900000000000000" pitchFamily="50" charset="-128"/>
            </a:endParaRPr>
          </a:p>
        </p:txBody>
      </p:sp>
      <p:sp>
        <p:nvSpPr>
          <p:cNvPr id="28" name="TextBox 27"/>
          <p:cNvSpPr txBox="1"/>
          <p:nvPr/>
        </p:nvSpPr>
        <p:spPr>
          <a:xfrm>
            <a:off x="944175" y="9831716"/>
            <a:ext cx="1361270" cy="461665"/>
          </a:xfrm>
          <a:prstGeom prst="rect">
            <a:avLst/>
          </a:prstGeom>
          <a:noFill/>
        </p:spPr>
        <p:txBody>
          <a:bodyPr wrap="none" rtlCol="0">
            <a:spAutoFit/>
          </a:bodyPr>
          <a:lstStyle/>
          <a:p>
            <a:r>
              <a:rPr lang="ja-JP" altLang="en-US" sz="2400" dirty="0">
                <a:solidFill>
                  <a:srgbClr val="E94708"/>
                </a:solidFill>
                <a:latin typeface="HGP創英角ｺﾞｼｯｸUB" panose="020B0900000000000000" pitchFamily="50" charset="-128"/>
                <a:ea typeface="HGP創英角ｺﾞｼｯｸUB" panose="020B0900000000000000" pitchFamily="50" charset="-128"/>
              </a:rPr>
              <a:t>お問合せ</a:t>
            </a:r>
            <a:endParaRPr lang="zh-CN" altLang="en-US" sz="2400" dirty="0">
              <a:solidFill>
                <a:srgbClr val="E94708"/>
              </a:solidFill>
              <a:latin typeface="HGP創英角ｺﾞｼｯｸUB" panose="020B0900000000000000" pitchFamily="50" charset="-128"/>
              <a:ea typeface="HGP創英角ｺﾞｼｯｸUB" panose="020B0900000000000000" pitchFamily="50" charset="-128"/>
            </a:endParaRPr>
          </a:p>
        </p:txBody>
      </p:sp>
      <p:sp>
        <p:nvSpPr>
          <p:cNvPr id="30" name="TextBox 29"/>
          <p:cNvSpPr txBox="1"/>
          <p:nvPr/>
        </p:nvSpPr>
        <p:spPr>
          <a:xfrm>
            <a:off x="2750556" y="10042994"/>
            <a:ext cx="3985386" cy="452303"/>
          </a:xfrm>
          <a:prstGeom prst="rect">
            <a:avLst/>
          </a:prstGeom>
          <a:noFill/>
        </p:spPr>
        <p:txBody>
          <a:bodyPr wrap="none" rtlCol="0">
            <a:spAutoFit/>
          </a:bodyPr>
          <a:lstStyle/>
          <a:p>
            <a:r>
              <a:rPr lang="en-US" altLang="ja-JP" sz="2339" dirty="0">
                <a:latin typeface="HGP創英角ｺﾞｼｯｸUB" panose="020B0900000000000000" pitchFamily="50" charset="-128"/>
                <a:ea typeface="HGP創英角ｺﾞｼｯｸUB" panose="020B0900000000000000" pitchFamily="50" charset="-128"/>
              </a:rPr>
              <a:t>04</a:t>
            </a:r>
            <a:r>
              <a:rPr lang="en-US" altLang="zh-CN" sz="2339" dirty="0">
                <a:latin typeface="HGP創英角ｺﾞｼｯｸUB" panose="020B0900000000000000" pitchFamily="50" charset="-128"/>
                <a:ea typeface="HGP創英角ｺﾞｼｯｸUB" panose="020B0900000000000000" pitchFamily="50" charset="-128"/>
              </a:rPr>
              <a:t>-</a:t>
            </a:r>
            <a:r>
              <a:rPr lang="en-US" altLang="ja-JP" sz="2339" dirty="0">
                <a:latin typeface="HGP創英角ｺﾞｼｯｸUB" panose="020B0900000000000000" pitchFamily="50" charset="-128"/>
                <a:ea typeface="HGP創英角ｺﾞｼｯｸUB" panose="020B0900000000000000" pitchFamily="50" charset="-128"/>
              </a:rPr>
              <a:t>7162</a:t>
            </a:r>
            <a:r>
              <a:rPr lang="en-US" altLang="zh-CN" sz="2339" dirty="0">
                <a:latin typeface="HGP創英角ｺﾞｼｯｸUB" panose="020B0900000000000000" pitchFamily="50" charset="-128"/>
                <a:ea typeface="HGP創英角ｺﾞｼｯｸUB" panose="020B0900000000000000" pitchFamily="50" charset="-128"/>
              </a:rPr>
              <a:t>-</a:t>
            </a:r>
            <a:r>
              <a:rPr lang="en-US" altLang="ja-JP" sz="2339" dirty="0">
                <a:latin typeface="HGP創英角ｺﾞｼｯｸUB" panose="020B0900000000000000" pitchFamily="50" charset="-128"/>
                <a:ea typeface="HGP創英角ｺﾞｼｯｸUB" panose="020B0900000000000000" pitchFamily="50" charset="-128"/>
              </a:rPr>
              <a:t>3305</a:t>
            </a:r>
            <a:r>
              <a:rPr lang="zh-CN" altLang="en-US" sz="1200" dirty="0">
                <a:latin typeface="HGPｺﾞｼｯｸM" panose="020B0600000000000000" pitchFamily="50" charset="-128"/>
                <a:ea typeface="HGPｺﾞｼｯｸM" panose="020B0600000000000000" pitchFamily="50" charset="-128"/>
              </a:rPr>
              <a:t>（平日：</a:t>
            </a:r>
            <a:r>
              <a:rPr lang="ja-JP" altLang="en-US" sz="1200" dirty="0">
                <a:latin typeface="HGPｺﾞｼｯｸM" panose="020B0600000000000000" pitchFamily="50" charset="-128"/>
                <a:ea typeface="HGPｺﾞｼｯｸM" panose="020B0600000000000000" pitchFamily="50" charset="-128"/>
              </a:rPr>
              <a:t>９</a:t>
            </a:r>
            <a:r>
              <a:rPr lang="zh-CN" altLang="en-US" sz="1200" dirty="0">
                <a:latin typeface="HGPｺﾞｼｯｸM" panose="020B0600000000000000" pitchFamily="50" charset="-128"/>
                <a:ea typeface="HGPｺﾞｼｯｸM" panose="020B0600000000000000" pitchFamily="50" charset="-128"/>
              </a:rPr>
              <a:t>：</a:t>
            </a:r>
            <a:r>
              <a:rPr lang="ja-JP" altLang="en-US" sz="1200" dirty="0">
                <a:latin typeface="HGPｺﾞｼｯｸM" panose="020B0600000000000000" pitchFamily="50" charset="-128"/>
                <a:ea typeface="HGPｺﾞｼｯｸM" panose="020B0600000000000000" pitchFamily="50" charset="-128"/>
              </a:rPr>
              <a:t>００</a:t>
            </a:r>
            <a:r>
              <a:rPr lang="zh-CN" altLang="en-US" sz="1200" dirty="0">
                <a:latin typeface="HGPｺﾞｼｯｸM" panose="020B0600000000000000" pitchFamily="50" charset="-128"/>
                <a:ea typeface="HGPｺﾞｼｯｸM" panose="020B0600000000000000" pitchFamily="50" charset="-128"/>
              </a:rPr>
              <a:t>～</a:t>
            </a:r>
            <a:r>
              <a:rPr lang="ja-JP" altLang="en-US" sz="1200" dirty="0">
                <a:latin typeface="HGPｺﾞｼｯｸM" panose="020B0600000000000000" pitchFamily="50" charset="-128"/>
                <a:ea typeface="HGPｺﾞｼｯｸM" panose="020B0600000000000000" pitchFamily="50" charset="-128"/>
              </a:rPr>
              <a:t>１７</a:t>
            </a:r>
            <a:r>
              <a:rPr lang="zh-CN" altLang="en-US" sz="1200" dirty="0">
                <a:latin typeface="HGPｺﾞｼｯｸM" panose="020B0600000000000000" pitchFamily="50" charset="-128"/>
                <a:ea typeface="HGPｺﾞｼｯｸM" panose="020B0600000000000000" pitchFamily="50" charset="-128"/>
              </a:rPr>
              <a:t>：</a:t>
            </a:r>
            <a:r>
              <a:rPr lang="ja-JP" altLang="en-US" sz="1200" dirty="0">
                <a:latin typeface="HGPｺﾞｼｯｸM" panose="020B0600000000000000" pitchFamily="50" charset="-128"/>
                <a:ea typeface="HGPｺﾞｼｯｸM" panose="020B0600000000000000" pitchFamily="50" charset="-128"/>
              </a:rPr>
              <a:t>３０</a:t>
            </a:r>
            <a:r>
              <a:rPr lang="zh-CN" altLang="en-US" sz="1200" dirty="0">
                <a:latin typeface="HGPｺﾞｼｯｸM" panose="020B0600000000000000" pitchFamily="50" charset="-128"/>
                <a:ea typeface="HGPｺﾞｼｯｸM" panose="020B0600000000000000" pitchFamily="50" charset="-128"/>
              </a:rPr>
              <a:t>）</a:t>
            </a:r>
          </a:p>
        </p:txBody>
      </p:sp>
      <p:sp>
        <p:nvSpPr>
          <p:cNvPr id="31" name="TextBox 30"/>
          <p:cNvSpPr txBox="1"/>
          <p:nvPr/>
        </p:nvSpPr>
        <p:spPr>
          <a:xfrm>
            <a:off x="2742605" y="9720660"/>
            <a:ext cx="4212511" cy="338554"/>
          </a:xfrm>
          <a:prstGeom prst="rect">
            <a:avLst/>
          </a:prstGeom>
          <a:noFill/>
        </p:spPr>
        <p:txBody>
          <a:bodyPr wrap="square" rtlCol="0">
            <a:spAutoFit/>
          </a:bodyPr>
          <a:lstStyle/>
          <a:p>
            <a:r>
              <a:rPr lang="ja-JP" altLang="en-US" sz="1600" dirty="0">
                <a:latin typeface="HGP創英角ｺﾞｼｯｸUB" panose="020B0900000000000000" pitchFamily="50" charset="-128"/>
                <a:ea typeface="HGP創英角ｺﾞｼｯｸUB" panose="020B0900000000000000" pitchFamily="50" charset="-128"/>
              </a:rPr>
              <a:t>柏商工会議所　中小企業相談所　経営支援課</a:t>
            </a:r>
            <a:endParaRPr lang="zh-CN" altLang="en-US" sz="1600" dirty="0">
              <a:latin typeface="HGP創英角ｺﾞｼｯｸUB" panose="020B0900000000000000" pitchFamily="50" charset="-128"/>
              <a:ea typeface="HGP創英角ｺﾞｼｯｸUB" panose="020B0900000000000000" pitchFamily="50" charset="-128"/>
            </a:endParaRPr>
          </a:p>
        </p:txBody>
      </p:sp>
      <p:sp>
        <p:nvSpPr>
          <p:cNvPr id="87" name="TextBox 86"/>
          <p:cNvSpPr txBox="1"/>
          <p:nvPr/>
        </p:nvSpPr>
        <p:spPr>
          <a:xfrm>
            <a:off x="2309320" y="9777539"/>
            <a:ext cx="441146" cy="246221"/>
          </a:xfrm>
          <a:prstGeom prst="rect">
            <a:avLst/>
          </a:prstGeom>
          <a:solidFill>
            <a:srgbClr val="E94708"/>
          </a:solidFill>
          <a:ln>
            <a:solidFill>
              <a:srgbClr val="E94708"/>
            </a:solidFill>
          </a:ln>
        </p:spPr>
        <p:txBody>
          <a:bodyPr wrap="none" rtlCol="0">
            <a:spAutoFit/>
          </a:bodyPr>
          <a:lstStyle/>
          <a:p>
            <a:r>
              <a:rPr lang="ja-JP" altLang="en-US" sz="1000" dirty="0">
                <a:solidFill>
                  <a:schemeClr val="bg1"/>
                </a:solidFill>
                <a:latin typeface="HGP創英角ｺﾞｼｯｸUB" panose="020B0900000000000000" pitchFamily="50" charset="-128"/>
                <a:ea typeface="HGP創英角ｺﾞｼｯｸUB" panose="020B0900000000000000" pitchFamily="50" charset="-128"/>
              </a:rPr>
              <a:t>担当</a:t>
            </a:r>
            <a:endParaRPr lang="zh-CN" altLang="en-US" sz="1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5" name="正方形/長方形 4">
            <a:extLst>
              <a:ext uri="{FF2B5EF4-FFF2-40B4-BE49-F238E27FC236}">
                <a16:creationId xmlns:a16="http://schemas.microsoft.com/office/drawing/2014/main" id="{189B88D6-DA4C-B7BC-BB7D-207C2E101C2B}"/>
              </a:ext>
            </a:extLst>
          </p:cNvPr>
          <p:cNvSpPr/>
          <p:nvPr/>
        </p:nvSpPr>
        <p:spPr>
          <a:xfrm>
            <a:off x="2402610" y="3609306"/>
            <a:ext cx="730428" cy="404908"/>
          </a:xfrm>
          <a:prstGeom prst="rect">
            <a:avLst/>
          </a:prstGeom>
          <a:solidFill>
            <a:srgbClr val="E94708"/>
          </a:solidFill>
          <a:ln>
            <a:solidFill>
              <a:srgbClr val="E947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a:latin typeface="HGP創英角ｺﾞｼｯｸUB" panose="020B0900000000000000" pitchFamily="50" charset="-128"/>
                <a:ea typeface="HGP創英角ｺﾞｼｯｸUB" panose="020B0900000000000000" pitchFamily="50" charset="-128"/>
              </a:rPr>
              <a:t>日時</a:t>
            </a:r>
          </a:p>
        </p:txBody>
      </p:sp>
      <p:sp>
        <p:nvSpPr>
          <p:cNvPr id="58" name="正方形/長方形 57">
            <a:extLst>
              <a:ext uri="{FF2B5EF4-FFF2-40B4-BE49-F238E27FC236}">
                <a16:creationId xmlns:a16="http://schemas.microsoft.com/office/drawing/2014/main" id="{89EFD848-ADF6-6E31-12FF-3FD160263707}"/>
              </a:ext>
            </a:extLst>
          </p:cNvPr>
          <p:cNvSpPr/>
          <p:nvPr/>
        </p:nvSpPr>
        <p:spPr>
          <a:xfrm>
            <a:off x="2402610" y="4287555"/>
            <a:ext cx="730428" cy="404908"/>
          </a:xfrm>
          <a:prstGeom prst="rect">
            <a:avLst/>
          </a:prstGeom>
          <a:solidFill>
            <a:srgbClr val="E94708"/>
          </a:solidFill>
          <a:ln>
            <a:solidFill>
              <a:srgbClr val="E947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latin typeface="HGP創英角ｺﾞｼｯｸUB" panose="020B0900000000000000" pitchFamily="50" charset="-128"/>
                <a:ea typeface="HGP創英角ｺﾞｼｯｸUB" panose="020B0900000000000000" pitchFamily="50" charset="-128"/>
              </a:rPr>
              <a:t>会場</a:t>
            </a:r>
            <a:endParaRPr kumimoji="1" lang="ja-JP" altLang="en-US" sz="1800" dirty="0">
              <a:latin typeface="HGP創英角ｺﾞｼｯｸUB" panose="020B0900000000000000" pitchFamily="50" charset="-128"/>
              <a:ea typeface="HGP創英角ｺﾞｼｯｸUB" panose="020B0900000000000000" pitchFamily="50" charset="-128"/>
            </a:endParaRPr>
          </a:p>
        </p:txBody>
      </p:sp>
      <p:sp>
        <p:nvSpPr>
          <p:cNvPr id="59" name="TextBox 20">
            <a:extLst>
              <a:ext uri="{FF2B5EF4-FFF2-40B4-BE49-F238E27FC236}">
                <a16:creationId xmlns:a16="http://schemas.microsoft.com/office/drawing/2014/main" id="{C5E9DA4A-DC26-0630-2ACB-17ECC4770C37}"/>
              </a:ext>
            </a:extLst>
          </p:cNvPr>
          <p:cNvSpPr txBox="1"/>
          <p:nvPr/>
        </p:nvSpPr>
        <p:spPr>
          <a:xfrm>
            <a:off x="3193623" y="4296669"/>
            <a:ext cx="4004102" cy="369332"/>
          </a:xfrm>
          <a:prstGeom prst="rect">
            <a:avLst/>
          </a:prstGeom>
          <a:noFill/>
        </p:spPr>
        <p:txBody>
          <a:bodyPr wrap="square" rtlCol="0">
            <a:spAutoFit/>
          </a:bodyPr>
          <a:lstStyle/>
          <a:p>
            <a:r>
              <a:rPr lang="ja-JP" altLang="en-US" sz="1800" dirty="0">
                <a:latin typeface="HGPｺﾞｼｯｸM" panose="020B0600000000000000" pitchFamily="50" charset="-128"/>
                <a:ea typeface="HGPｺﾞｼｯｸM" panose="020B0600000000000000" pitchFamily="50" charset="-128"/>
              </a:rPr>
              <a:t>柏商工会議所 １Ｆ相談室</a:t>
            </a:r>
            <a:r>
              <a:rPr lang="ja-JP" altLang="en-US" sz="1200" dirty="0">
                <a:latin typeface="HGPｺﾞｼｯｸM" panose="020B0600000000000000" pitchFamily="50" charset="-128"/>
                <a:ea typeface="HGPｺﾞｼｯｸM" panose="020B0600000000000000" pitchFamily="50" charset="-128"/>
              </a:rPr>
              <a:t>（柏市東上町７</a:t>
            </a:r>
            <a:r>
              <a:rPr lang="en-US" altLang="ja-JP" sz="1200" dirty="0">
                <a:latin typeface="HGPｺﾞｼｯｸM" panose="020B0600000000000000" pitchFamily="50" charset="-128"/>
                <a:ea typeface="HGPｺﾞｼｯｸM" panose="020B0600000000000000" pitchFamily="50" charset="-128"/>
              </a:rPr>
              <a:t>-</a:t>
            </a:r>
            <a:r>
              <a:rPr lang="ja-JP" altLang="en-US" sz="1200" dirty="0">
                <a:latin typeface="HGPｺﾞｼｯｸM" panose="020B0600000000000000" pitchFamily="50" charset="-128"/>
                <a:ea typeface="HGPｺﾞｼｯｸM" panose="020B0600000000000000" pitchFamily="50" charset="-128"/>
              </a:rPr>
              <a:t>１８）</a:t>
            </a:r>
            <a:endParaRPr lang="zh-CN" altLang="en-US" sz="800" dirty="0">
              <a:latin typeface="HGPｺﾞｼｯｸM" panose="020B0600000000000000" pitchFamily="50" charset="-128"/>
              <a:ea typeface="HGPｺﾞｼｯｸM" panose="020B0600000000000000" pitchFamily="50" charset="-128"/>
            </a:endParaRPr>
          </a:p>
        </p:txBody>
      </p:sp>
      <p:sp>
        <p:nvSpPr>
          <p:cNvPr id="60" name="テキスト ボックス 14">
            <a:extLst>
              <a:ext uri="{FF2B5EF4-FFF2-40B4-BE49-F238E27FC236}">
                <a16:creationId xmlns:a16="http://schemas.microsoft.com/office/drawing/2014/main" id="{FABA6549-4E43-F5CB-954E-A35AE0D8923F}"/>
              </a:ext>
            </a:extLst>
          </p:cNvPr>
          <p:cNvSpPr txBox="1"/>
          <p:nvPr/>
        </p:nvSpPr>
        <p:spPr>
          <a:xfrm>
            <a:off x="718129" y="2224279"/>
            <a:ext cx="6339317" cy="77622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700"/>
              </a:lnSpc>
            </a:pPr>
            <a:r>
              <a:rPr lang="ja-JP" sz="1500" b="1" kern="100" dirty="0">
                <a:solidFill>
                  <a:schemeClr val="bg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柏商工会議所で日本政策金融公庫の融資担当者との</a:t>
            </a:r>
            <a:r>
              <a:rPr lang="ja-JP" altLang="en-US" sz="1500" b="1" kern="100" dirty="0">
                <a:solidFill>
                  <a:schemeClr val="bg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直接</a:t>
            </a:r>
            <a:r>
              <a:rPr lang="ja-JP" altLang="en-US" sz="1500" b="1" kern="100" dirty="0">
                <a:solidFill>
                  <a:schemeClr val="bg1"/>
                </a:solidFill>
                <a:latin typeface="HGPｺﾞｼｯｸM" panose="020B0600000000000000" pitchFamily="50" charset="-128"/>
                <a:ea typeface="HGPｺﾞｼｯｸM" panose="020B0600000000000000" pitchFamily="50" charset="-128"/>
                <a:cs typeface="Times New Roman" panose="02020603050405020304" pitchFamily="18" charset="0"/>
              </a:rPr>
              <a:t>面談</a:t>
            </a:r>
            <a:r>
              <a:rPr lang="ja-JP" sz="1500" b="1" kern="100" dirty="0">
                <a:solidFill>
                  <a:schemeClr val="bg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が可能</a:t>
            </a:r>
            <a:r>
              <a:rPr lang="ja-JP" altLang="en-US" sz="1500" b="1" kern="100" dirty="0">
                <a:solidFill>
                  <a:schemeClr val="bg1"/>
                </a:solidFill>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altLang="ja-JP" sz="1500" b="1" kern="100" dirty="0">
              <a:solidFill>
                <a:schemeClr val="bg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lnSpc>
                <a:spcPts val="1700"/>
              </a:lnSpc>
            </a:pPr>
            <a:r>
              <a:rPr lang="ja-JP" sz="1500" b="1" kern="100" dirty="0">
                <a:solidFill>
                  <a:schemeClr val="bg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資金繰り改善・</a:t>
            </a:r>
            <a:r>
              <a:rPr lang="ja-JP" altLang="en-US" sz="1500" b="1" kern="100" dirty="0">
                <a:solidFill>
                  <a:schemeClr val="bg1"/>
                </a:solidFill>
                <a:latin typeface="HGPｺﾞｼｯｸM" panose="020B0600000000000000" pitchFamily="50" charset="-128"/>
                <a:ea typeface="HGPｺﾞｼｯｸM" panose="020B0600000000000000" pitchFamily="50" charset="-128"/>
                <a:cs typeface="Times New Roman" panose="02020603050405020304" pitchFamily="18" charset="0"/>
              </a:rPr>
              <a:t>設備投資</a:t>
            </a:r>
            <a:r>
              <a:rPr lang="ja-JP" sz="1500" b="1" kern="100" dirty="0">
                <a:solidFill>
                  <a:schemeClr val="bg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など各種資金調達</a:t>
            </a:r>
            <a:r>
              <a:rPr lang="ja-JP" altLang="en-US" sz="1500" b="1" kern="100" dirty="0">
                <a:solidFill>
                  <a:schemeClr val="bg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のほか、開業予定者や事業承継、</a:t>
            </a:r>
            <a:endParaRPr lang="en-US" altLang="ja-JP" sz="1500" b="1" kern="100" dirty="0">
              <a:solidFill>
                <a:schemeClr val="bg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lnSpc>
                <a:spcPts val="1700"/>
              </a:lnSpc>
            </a:pPr>
            <a:r>
              <a:rPr lang="ja-JP" altLang="en-US" sz="1500" b="1" kern="100" dirty="0">
                <a:solidFill>
                  <a:schemeClr val="bg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事業計画</a:t>
            </a:r>
            <a:r>
              <a:rPr lang="ja-JP" altLang="en-US" sz="1500" b="1" kern="100" dirty="0">
                <a:solidFill>
                  <a:schemeClr val="bg1"/>
                </a:solidFill>
                <a:latin typeface="HGPｺﾞｼｯｸM" panose="020B0600000000000000" pitchFamily="50" charset="-128"/>
                <a:ea typeface="HGPｺﾞｼｯｸM" panose="020B0600000000000000" pitchFamily="50" charset="-128"/>
                <a:cs typeface="Times New Roman" panose="02020603050405020304" pitchFamily="18" charset="0"/>
              </a:rPr>
              <a:t>に関する内容など多岐に渡る相談に対応します。</a:t>
            </a:r>
            <a:endParaRPr lang="en-US" altLang="ja-JP" sz="1500" b="1" kern="100" dirty="0">
              <a:solidFill>
                <a:schemeClr val="bg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p:txBody>
      </p:sp>
      <p:sp>
        <p:nvSpPr>
          <p:cNvPr id="35" name="TextBox 34"/>
          <p:cNvSpPr txBox="1"/>
          <p:nvPr/>
        </p:nvSpPr>
        <p:spPr>
          <a:xfrm>
            <a:off x="2301369" y="10160373"/>
            <a:ext cx="449162" cy="246221"/>
          </a:xfrm>
          <a:prstGeom prst="rect">
            <a:avLst/>
          </a:prstGeom>
          <a:solidFill>
            <a:srgbClr val="E94708"/>
          </a:solidFill>
          <a:ln>
            <a:solidFill>
              <a:srgbClr val="E94708"/>
            </a:solidFill>
          </a:ln>
        </p:spPr>
        <p:txBody>
          <a:bodyPr wrap="none" rtlCol="0">
            <a:spAutoFit/>
          </a:bodyPr>
          <a:lstStyle/>
          <a:p>
            <a:r>
              <a:rPr lang="ja-JP" altLang="en-US" sz="1000" dirty="0">
                <a:solidFill>
                  <a:schemeClr val="bg1"/>
                </a:solidFill>
                <a:latin typeface="HGP創英角ｺﾞｼｯｸUB" panose="020B0900000000000000" pitchFamily="50" charset="-128"/>
                <a:ea typeface="HGP創英角ｺﾞｼｯｸUB" panose="020B0900000000000000" pitchFamily="50" charset="-128"/>
              </a:rPr>
              <a:t>ＴＥＬ</a:t>
            </a:r>
            <a:endParaRPr lang="zh-CN" altLang="en-US" sz="1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68" name="正方形/長方形 67">
            <a:extLst>
              <a:ext uri="{FF2B5EF4-FFF2-40B4-BE49-F238E27FC236}">
                <a16:creationId xmlns:a16="http://schemas.microsoft.com/office/drawing/2014/main" id="{D21B5B51-F96B-E7A5-9CCE-7C69D627DD8A}"/>
              </a:ext>
            </a:extLst>
          </p:cNvPr>
          <p:cNvSpPr/>
          <p:nvPr/>
        </p:nvSpPr>
        <p:spPr>
          <a:xfrm>
            <a:off x="4632326" y="4872697"/>
            <a:ext cx="2625617"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00B050"/>
                </a:solidFill>
                <a:latin typeface="HGP創英角ｺﾞｼｯｸUB" panose="020B0900000000000000" pitchFamily="50" charset="-128"/>
                <a:ea typeface="HGP創英角ｺﾞｼｯｸUB" panose="020B0900000000000000" pitchFamily="50" charset="-128"/>
              </a:rPr>
              <a:t>＊ご紹介する融資制度例（一部）</a:t>
            </a:r>
            <a:endParaRPr kumimoji="1" lang="ja-JP" altLang="en-US" sz="1400" dirty="0">
              <a:solidFill>
                <a:srgbClr val="00B050"/>
              </a:solidFill>
              <a:latin typeface="HGP創英角ｺﾞｼｯｸUB" panose="020B0900000000000000" pitchFamily="50" charset="-128"/>
              <a:ea typeface="HGP創英角ｺﾞｼｯｸUB" panose="020B0900000000000000" pitchFamily="50" charset="-128"/>
            </a:endParaRPr>
          </a:p>
        </p:txBody>
      </p:sp>
      <p:sp>
        <p:nvSpPr>
          <p:cNvPr id="75" name="正方形/長方形 74">
            <a:extLst>
              <a:ext uri="{FF2B5EF4-FFF2-40B4-BE49-F238E27FC236}">
                <a16:creationId xmlns:a16="http://schemas.microsoft.com/office/drawing/2014/main" id="{E21BA32D-16C3-73C4-B41F-3960F1FABD96}"/>
              </a:ext>
            </a:extLst>
          </p:cNvPr>
          <p:cNvSpPr/>
          <p:nvPr/>
        </p:nvSpPr>
        <p:spPr>
          <a:xfrm>
            <a:off x="834212" y="5249591"/>
            <a:ext cx="1208626"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E94708"/>
                </a:solidFill>
                <a:latin typeface="HGPｺﾞｼｯｸM" panose="020B0600000000000000" pitchFamily="50" charset="-128"/>
                <a:ea typeface="HGPｺﾞｼｯｸM" panose="020B0600000000000000" pitchFamily="50" charset="-128"/>
              </a:rPr>
              <a:t>限度額</a:t>
            </a:r>
            <a:endParaRPr kumimoji="1" lang="ja-JP" altLang="en-US" sz="1400" b="1" dirty="0">
              <a:solidFill>
                <a:srgbClr val="E94708"/>
              </a:solidFill>
              <a:latin typeface="HGPｺﾞｼｯｸM" panose="020B0600000000000000" pitchFamily="50" charset="-128"/>
              <a:ea typeface="HGPｺﾞｼｯｸM" panose="020B0600000000000000" pitchFamily="50" charset="-128"/>
            </a:endParaRPr>
          </a:p>
        </p:txBody>
      </p:sp>
      <p:sp>
        <p:nvSpPr>
          <p:cNvPr id="77" name="正方形/長方形 76">
            <a:extLst>
              <a:ext uri="{FF2B5EF4-FFF2-40B4-BE49-F238E27FC236}">
                <a16:creationId xmlns:a16="http://schemas.microsoft.com/office/drawing/2014/main" id="{BCA2DFB6-A59A-225E-58FE-22613CF1A3CC}"/>
              </a:ext>
            </a:extLst>
          </p:cNvPr>
          <p:cNvSpPr/>
          <p:nvPr/>
        </p:nvSpPr>
        <p:spPr>
          <a:xfrm>
            <a:off x="833642" y="5668508"/>
            <a:ext cx="1208626"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E94708"/>
                </a:solidFill>
                <a:latin typeface="HGPｺﾞｼｯｸM" panose="020B0600000000000000" pitchFamily="50" charset="-128"/>
                <a:ea typeface="HGPｺﾞｼｯｸM" panose="020B0600000000000000" pitchFamily="50" charset="-128"/>
              </a:rPr>
              <a:t>利   率</a:t>
            </a:r>
            <a:endParaRPr kumimoji="1" lang="ja-JP" altLang="en-US" sz="1400" b="1" dirty="0">
              <a:solidFill>
                <a:srgbClr val="E94708"/>
              </a:solidFill>
              <a:latin typeface="HGPｺﾞｼｯｸM" panose="020B0600000000000000" pitchFamily="50" charset="-128"/>
              <a:ea typeface="HGPｺﾞｼｯｸM" panose="020B0600000000000000" pitchFamily="50" charset="-128"/>
            </a:endParaRPr>
          </a:p>
        </p:txBody>
      </p:sp>
      <p:sp>
        <p:nvSpPr>
          <p:cNvPr id="79" name="正方形/長方形 78">
            <a:extLst>
              <a:ext uri="{FF2B5EF4-FFF2-40B4-BE49-F238E27FC236}">
                <a16:creationId xmlns:a16="http://schemas.microsoft.com/office/drawing/2014/main" id="{837B1E30-7CE5-FA49-ECF7-EED4CA22A024}"/>
              </a:ext>
            </a:extLst>
          </p:cNvPr>
          <p:cNvSpPr/>
          <p:nvPr/>
        </p:nvSpPr>
        <p:spPr>
          <a:xfrm>
            <a:off x="3745871" y="5249591"/>
            <a:ext cx="1208626"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E94708"/>
                </a:solidFill>
                <a:latin typeface="HGPｺﾞｼｯｸM" panose="020B0600000000000000" pitchFamily="50" charset="-128"/>
                <a:ea typeface="HGPｺﾞｼｯｸM" panose="020B0600000000000000" pitchFamily="50" charset="-128"/>
              </a:rPr>
              <a:t>担保・保証人</a:t>
            </a:r>
            <a:endParaRPr kumimoji="1" lang="ja-JP" altLang="en-US" sz="1400" b="1" dirty="0">
              <a:solidFill>
                <a:srgbClr val="E94708"/>
              </a:solidFill>
              <a:latin typeface="HGPｺﾞｼｯｸM" panose="020B0600000000000000" pitchFamily="50" charset="-128"/>
              <a:ea typeface="HGPｺﾞｼｯｸM" panose="020B0600000000000000" pitchFamily="50" charset="-128"/>
            </a:endParaRPr>
          </a:p>
        </p:txBody>
      </p:sp>
      <p:sp>
        <p:nvSpPr>
          <p:cNvPr id="80" name="正方形/長方形 79">
            <a:extLst>
              <a:ext uri="{FF2B5EF4-FFF2-40B4-BE49-F238E27FC236}">
                <a16:creationId xmlns:a16="http://schemas.microsoft.com/office/drawing/2014/main" id="{C264B272-1443-9EA7-732D-04FF8B703C19}"/>
              </a:ext>
            </a:extLst>
          </p:cNvPr>
          <p:cNvSpPr/>
          <p:nvPr/>
        </p:nvSpPr>
        <p:spPr>
          <a:xfrm>
            <a:off x="3729829" y="5668508"/>
            <a:ext cx="1208626"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E94708"/>
                </a:solidFill>
                <a:latin typeface="HGPｺﾞｼｯｸM" panose="020B0600000000000000" pitchFamily="50" charset="-128"/>
                <a:ea typeface="HGPｺﾞｼｯｸM" panose="020B0600000000000000" pitchFamily="50" charset="-128"/>
              </a:rPr>
              <a:t>返 済 期 間</a:t>
            </a:r>
            <a:endParaRPr kumimoji="1" lang="ja-JP" altLang="en-US" sz="1400" b="1" dirty="0">
              <a:solidFill>
                <a:srgbClr val="E94708"/>
              </a:solidFill>
              <a:latin typeface="HGPｺﾞｼｯｸM" panose="020B0600000000000000" pitchFamily="50" charset="-128"/>
              <a:ea typeface="HGPｺﾞｼｯｸM" panose="020B0600000000000000" pitchFamily="50" charset="-128"/>
            </a:endParaRPr>
          </a:p>
        </p:txBody>
      </p:sp>
      <p:sp>
        <p:nvSpPr>
          <p:cNvPr id="83" name="TextBox 20">
            <a:extLst>
              <a:ext uri="{FF2B5EF4-FFF2-40B4-BE49-F238E27FC236}">
                <a16:creationId xmlns:a16="http://schemas.microsoft.com/office/drawing/2014/main" id="{23CFE724-8E80-5023-CF17-CAE5453D21A7}"/>
              </a:ext>
            </a:extLst>
          </p:cNvPr>
          <p:cNvSpPr txBox="1"/>
          <p:nvPr/>
        </p:nvSpPr>
        <p:spPr>
          <a:xfrm>
            <a:off x="1814397" y="5248135"/>
            <a:ext cx="1428294" cy="461665"/>
          </a:xfrm>
          <a:prstGeom prst="rect">
            <a:avLst/>
          </a:prstGeom>
          <a:noFill/>
        </p:spPr>
        <p:txBody>
          <a:bodyPr wrap="square" rtlCol="0">
            <a:spAutoFit/>
          </a:bodyPr>
          <a:lstStyle/>
          <a:p>
            <a:pPr algn="just"/>
            <a:r>
              <a:rPr lang="ja-JP" altLang="en-US" sz="2400" dirty="0">
                <a:latin typeface="HGPｺﾞｼｯｸM" panose="020B0600000000000000" pitchFamily="50" charset="-128"/>
                <a:ea typeface="HGPｺﾞｼｯｸM" panose="020B0600000000000000" pitchFamily="50" charset="-128"/>
              </a:rPr>
              <a:t>２</a:t>
            </a:r>
            <a:r>
              <a:rPr lang="en-US" altLang="ja-JP" sz="2400" dirty="0">
                <a:latin typeface="HGPｺﾞｼｯｸM" panose="020B0600000000000000" pitchFamily="50" charset="-128"/>
                <a:ea typeface="HGPｺﾞｼｯｸM" panose="020B0600000000000000" pitchFamily="50" charset="-128"/>
              </a:rPr>
              <a:t>,</a:t>
            </a:r>
            <a:r>
              <a:rPr lang="ja-JP" altLang="en-US" sz="2400" dirty="0">
                <a:latin typeface="HGPｺﾞｼｯｸM" panose="020B0600000000000000" pitchFamily="50" charset="-128"/>
                <a:ea typeface="HGPｺﾞｼｯｸM" panose="020B0600000000000000" pitchFamily="50" charset="-128"/>
              </a:rPr>
              <a:t>０００</a:t>
            </a:r>
            <a:r>
              <a:rPr lang="ja-JP" altLang="en-US" sz="1200" dirty="0">
                <a:latin typeface="HGPｺﾞｼｯｸM" panose="020B0600000000000000" pitchFamily="50" charset="-128"/>
                <a:ea typeface="HGPｺﾞｼｯｸM" panose="020B0600000000000000" pitchFamily="50" charset="-128"/>
              </a:rPr>
              <a:t>万円</a:t>
            </a:r>
            <a:endParaRPr lang="zh-CN" altLang="en-US" sz="1200" dirty="0">
              <a:latin typeface="HGPｺﾞｼｯｸM" panose="020B0600000000000000" pitchFamily="50" charset="-128"/>
              <a:ea typeface="HGPｺﾞｼｯｸM" panose="020B0600000000000000" pitchFamily="50" charset="-128"/>
            </a:endParaRPr>
          </a:p>
        </p:txBody>
      </p:sp>
      <p:sp>
        <p:nvSpPr>
          <p:cNvPr id="84" name="TextBox 20">
            <a:extLst>
              <a:ext uri="{FF2B5EF4-FFF2-40B4-BE49-F238E27FC236}">
                <a16:creationId xmlns:a16="http://schemas.microsoft.com/office/drawing/2014/main" id="{F9C11425-88BE-FAE0-B799-73ACD07161F2}"/>
              </a:ext>
            </a:extLst>
          </p:cNvPr>
          <p:cNvSpPr txBox="1"/>
          <p:nvPr/>
        </p:nvSpPr>
        <p:spPr>
          <a:xfrm>
            <a:off x="1814397" y="5666001"/>
            <a:ext cx="1259976" cy="461665"/>
          </a:xfrm>
          <a:prstGeom prst="rect">
            <a:avLst/>
          </a:prstGeom>
          <a:noFill/>
        </p:spPr>
        <p:txBody>
          <a:bodyPr wrap="square" rtlCol="0">
            <a:spAutoFit/>
          </a:bodyPr>
          <a:lstStyle/>
          <a:p>
            <a:pPr algn="just"/>
            <a:r>
              <a:rPr lang="ja-JP" altLang="en-US" sz="2400" dirty="0">
                <a:latin typeface="HGPｺﾞｼｯｸM" panose="020B0600000000000000" pitchFamily="50" charset="-128"/>
                <a:ea typeface="HGPｺﾞｼｯｸM" panose="020B0600000000000000" pitchFamily="50" charset="-128"/>
              </a:rPr>
              <a:t>１</a:t>
            </a:r>
            <a:r>
              <a:rPr lang="en-US" altLang="ja-JP" sz="2400" dirty="0">
                <a:latin typeface="HGPｺﾞｼｯｸM" panose="020B0600000000000000" pitchFamily="50" charset="-128"/>
                <a:ea typeface="HGPｺﾞｼｯｸM" panose="020B0600000000000000" pitchFamily="50" charset="-128"/>
              </a:rPr>
              <a:t>.</a:t>
            </a:r>
            <a:r>
              <a:rPr lang="ja-JP" altLang="en-US" sz="2400" dirty="0">
                <a:latin typeface="HGPｺﾞｼｯｸM" panose="020B0600000000000000" pitchFamily="50" charset="-128"/>
                <a:ea typeface="HGPｺﾞｼｯｸM" panose="020B0600000000000000" pitchFamily="50" charset="-128"/>
              </a:rPr>
              <a:t>２０</a:t>
            </a:r>
            <a:r>
              <a:rPr lang="ja-JP" altLang="en-US" sz="1200" dirty="0">
                <a:latin typeface="HGPｺﾞｼｯｸM" panose="020B0600000000000000" pitchFamily="50" charset="-128"/>
                <a:ea typeface="HGPｺﾞｼｯｸM" panose="020B0600000000000000" pitchFamily="50" charset="-128"/>
              </a:rPr>
              <a:t>％</a:t>
            </a:r>
            <a:endParaRPr lang="zh-CN" altLang="en-US" sz="1200" dirty="0">
              <a:latin typeface="HGPｺﾞｼｯｸM" panose="020B0600000000000000" pitchFamily="50" charset="-128"/>
              <a:ea typeface="HGPｺﾞｼｯｸM" panose="020B0600000000000000" pitchFamily="50" charset="-128"/>
            </a:endParaRPr>
          </a:p>
        </p:txBody>
      </p:sp>
      <p:sp>
        <p:nvSpPr>
          <p:cNvPr id="85" name="TextBox 20">
            <a:extLst>
              <a:ext uri="{FF2B5EF4-FFF2-40B4-BE49-F238E27FC236}">
                <a16:creationId xmlns:a16="http://schemas.microsoft.com/office/drawing/2014/main" id="{1285D2E0-D89D-0619-9EF4-9A3A462C00C9}"/>
              </a:ext>
            </a:extLst>
          </p:cNvPr>
          <p:cNvSpPr txBox="1"/>
          <p:nvPr/>
        </p:nvSpPr>
        <p:spPr>
          <a:xfrm>
            <a:off x="4936300" y="5281541"/>
            <a:ext cx="1177900" cy="369332"/>
          </a:xfrm>
          <a:prstGeom prst="rect">
            <a:avLst/>
          </a:prstGeom>
          <a:noFill/>
        </p:spPr>
        <p:txBody>
          <a:bodyPr wrap="square" rtlCol="0">
            <a:spAutoFit/>
          </a:bodyPr>
          <a:lstStyle/>
          <a:p>
            <a:pPr algn="just"/>
            <a:r>
              <a:rPr lang="ja-JP" altLang="en-US" sz="1800" dirty="0">
                <a:latin typeface="HGPｺﾞｼｯｸM" panose="020B0600000000000000" pitchFamily="50" charset="-128"/>
                <a:ea typeface="HGPｺﾞｼｯｸM" panose="020B0600000000000000" pitchFamily="50" charset="-128"/>
              </a:rPr>
              <a:t>不要</a:t>
            </a:r>
            <a:endParaRPr lang="zh-CN" altLang="en-US" sz="1050" dirty="0">
              <a:latin typeface="HGPｺﾞｼｯｸM" panose="020B0600000000000000" pitchFamily="50" charset="-128"/>
              <a:ea typeface="HGPｺﾞｼｯｸM" panose="020B0600000000000000" pitchFamily="50" charset="-128"/>
            </a:endParaRPr>
          </a:p>
        </p:txBody>
      </p:sp>
      <p:sp>
        <p:nvSpPr>
          <p:cNvPr id="86" name="TextBox 20">
            <a:extLst>
              <a:ext uri="{FF2B5EF4-FFF2-40B4-BE49-F238E27FC236}">
                <a16:creationId xmlns:a16="http://schemas.microsoft.com/office/drawing/2014/main" id="{CF817A60-3868-8F52-A271-9959EC783CBC}"/>
              </a:ext>
            </a:extLst>
          </p:cNvPr>
          <p:cNvSpPr txBox="1"/>
          <p:nvPr/>
        </p:nvSpPr>
        <p:spPr>
          <a:xfrm>
            <a:off x="4948332" y="5667052"/>
            <a:ext cx="2269173" cy="461665"/>
          </a:xfrm>
          <a:prstGeom prst="rect">
            <a:avLst/>
          </a:prstGeom>
          <a:noFill/>
        </p:spPr>
        <p:txBody>
          <a:bodyPr wrap="square" rtlCol="0">
            <a:spAutoFit/>
          </a:bodyPr>
          <a:lstStyle/>
          <a:p>
            <a:pPr algn="just"/>
            <a:r>
              <a:rPr lang="zh-TW" altLang="en-US" sz="1200" dirty="0">
                <a:latin typeface="HGPｺﾞｼｯｸM" panose="020B0600000000000000" pitchFamily="50" charset="-128"/>
                <a:ea typeface="HGPｺﾞｼｯｸM" panose="020B0600000000000000" pitchFamily="50" charset="-128"/>
              </a:rPr>
              <a:t>運転資金</a:t>
            </a:r>
            <a:r>
              <a:rPr lang="ja-JP" altLang="en-US" sz="1200" dirty="0">
                <a:latin typeface="HGPｺﾞｼｯｸM" panose="020B0600000000000000" pitchFamily="50" charset="-128"/>
                <a:ea typeface="HGPｺﾞｼｯｸM" panose="020B0600000000000000" pitchFamily="50" charset="-128"/>
              </a:rPr>
              <a:t>　</a:t>
            </a:r>
            <a:r>
              <a:rPr lang="zh-TW" altLang="en-US" sz="1200" dirty="0">
                <a:latin typeface="HGPｺﾞｼｯｸM" panose="020B0600000000000000" pitchFamily="50" charset="-128"/>
                <a:ea typeface="HGPｺﾞｼｯｸM" panose="020B0600000000000000" pitchFamily="50" charset="-128"/>
              </a:rPr>
              <a:t>７年以内（</a:t>
            </a:r>
            <a:r>
              <a:rPr lang="ja-JP" altLang="en-US" sz="1200" dirty="0">
                <a:latin typeface="HGPｺﾞｼｯｸM" panose="020B0600000000000000" pitchFamily="50" charset="-128"/>
                <a:ea typeface="HGPｺﾞｼｯｸM" panose="020B0600000000000000" pitchFamily="50" charset="-128"/>
              </a:rPr>
              <a:t>１</a:t>
            </a:r>
            <a:r>
              <a:rPr lang="zh-TW" altLang="en-US" sz="1200" dirty="0">
                <a:latin typeface="HGPｺﾞｼｯｸM" panose="020B0600000000000000" pitchFamily="50" charset="-128"/>
                <a:ea typeface="HGPｺﾞｼｯｸM" panose="020B0600000000000000" pitchFamily="50" charset="-128"/>
              </a:rPr>
              <a:t>年以内）　　</a:t>
            </a:r>
            <a:endParaRPr lang="en-US" altLang="zh-TW" sz="1200" dirty="0">
              <a:latin typeface="HGPｺﾞｼｯｸM" panose="020B0600000000000000" pitchFamily="50" charset="-128"/>
              <a:ea typeface="HGPｺﾞｼｯｸM" panose="020B0600000000000000" pitchFamily="50" charset="-128"/>
            </a:endParaRPr>
          </a:p>
          <a:p>
            <a:pPr algn="just"/>
            <a:r>
              <a:rPr lang="zh-TW" altLang="en-US" sz="1200" dirty="0">
                <a:latin typeface="HGPｺﾞｼｯｸM" panose="020B0600000000000000" pitchFamily="50" charset="-128"/>
                <a:ea typeface="HGPｺﾞｼｯｸM" panose="020B0600000000000000" pitchFamily="50" charset="-128"/>
              </a:rPr>
              <a:t>設備資金１０年以内（</a:t>
            </a:r>
            <a:r>
              <a:rPr lang="ja-JP" altLang="en-US" sz="1200" dirty="0">
                <a:latin typeface="HGPｺﾞｼｯｸM" panose="020B0600000000000000" pitchFamily="50" charset="-128"/>
                <a:ea typeface="HGPｺﾞｼｯｸM" panose="020B0600000000000000" pitchFamily="50" charset="-128"/>
              </a:rPr>
              <a:t>２</a:t>
            </a:r>
            <a:r>
              <a:rPr lang="zh-TW" altLang="en-US" sz="1200" dirty="0">
                <a:latin typeface="HGPｺﾞｼｯｸM" panose="020B0600000000000000" pitchFamily="50" charset="-128"/>
                <a:ea typeface="HGPｺﾞｼｯｸM" panose="020B0600000000000000" pitchFamily="50" charset="-128"/>
              </a:rPr>
              <a:t>年以内）</a:t>
            </a:r>
            <a:endParaRPr lang="zh-CN" altLang="en-US" sz="800" dirty="0">
              <a:latin typeface="HGPｺﾞｼｯｸM" panose="020B0600000000000000" pitchFamily="50" charset="-128"/>
              <a:ea typeface="HGPｺﾞｼｯｸM" panose="020B0600000000000000" pitchFamily="50" charset="-128"/>
            </a:endParaRPr>
          </a:p>
        </p:txBody>
      </p:sp>
      <p:sp>
        <p:nvSpPr>
          <p:cNvPr id="89" name="正方形/長方形 88">
            <a:extLst>
              <a:ext uri="{FF2B5EF4-FFF2-40B4-BE49-F238E27FC236}">
                <a16:creationId xmlns:a16="http://schemas.microsoft.com/office/drawing/2014/main" id="{0DBA968E-6CB8-5E74-97CF-8AE2F13E8533}"/>
              </a:ext>
            </a:extLst>
          </p:cNvPr>
          <p:cNvSpPr/>
          <p:nvPr/>
        </p:nvSpPr>
        <p:spPr>
          <a:xfrm>
            <a:off x="833927" y="6072885"/>
            <a:ext cx="1208626"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E94708"/>
                </a:solidFill>
                <a:latin typeface="HGPｺﾞｼｯｸM" panose="020B0600000000000000" pitchFamily="50" charset="-128"/>
                <a:ea typeface="HGPｺﾞｼｯｸM" panose="020B0600000000000000" pitchFamily="50" charset="-128"/>
              </a:rPr>
              <a:t>対   象</a:t>
            </a:r>
            <a:endParaRPr kumimoji="1" lang="ja-JP" altLang="en-US" sz="1400" b="1" dirty="0">
              <a:solidFill>
                <a:srgbClr val="E94708"/>
              </a:solidFill>
              <a:latin typeface="HGPｺﾞｼｯｸM" panose="020B0600000000000000" pitchFamily="50" charset="-128"/>
              <a:ea typeface="HGPｺﾞｼｯｸM" panose="020B0600000000000000" pitchFamily="50" charset="-128"/>
            </a:endParaRPr>
          </a:p>
        </p:txBody>
      </p:sp>
      <p:sp>
        <p:nvSpPr>
          <p:cNvPr id="90" name="TextBox 20">
            <a:extLst>
              <a:ext uri="{FF2B5EF4-FFF2-40B4-BE49-F238E27FC236}">
                <a16:creationId xmlns:a16="http://schemas.microsoft.com/office/drawing/2014/main" id="{5607E6AB-B142-4A79-6CB6-89E2E68C721B}"/>
              </a:ext>
            </a:extLst>
          </p:cNvPr>
          <p:cNvSpPr txBox="1"/>
          <p:nvPr/>
        </p:nvSpPr>
        <p:spPr>
          <a:xfrm>
            <a:off x="1852038" y="6163875"/>
            <a:ext cx="5120152" cy="461665"/>
          </a:xfrm>
          <a:prstGeom prst="rect">
            <a:avLst/>
          </a:prstGeom>
          <a:noFill/>
        </p:spPr>
        <p:txBody>
          <a:bodyPr wrap="square" rtlCol="0">
            <a:spAutoFit/>
          </a:bodyPr>
          <a:lstStyle/>
          <a:p>
            <a:pPr algn="just"/>
            <a:r>
              <a:rPr lang="ja-JP" altLang="en-US" sz="1200" dirty="0">
                <a:latin typeface="HGPｺﾞｼｯｸM" panose="020B0600000000000000" pitchFamily="50" charset="-128"/>
                <a:ea typeface="HGPｺﾞｼｯｸM" panose="020B0600000000000000" pitchFamily="50" charset="-128"/>
              </a:rPr>
              <a:t>柏商工会議所の経営・金融指導を６ヵ月以上受けていること</a:t>
            </a:r>
            <a:endParaRPr lang="en-US" altLang="ja-JP" sz="1200" dirty="0">
              <a:latin typeface="HGPｺﾞｼｯｸM" panose="020B0600000000000000" pitchFamily="50" charset="-128"/>
              <a:ea typeface="HGPｺﾞｼｯｸM" panose="020B0600000000000000" pitchFamily="50" charset="-128"/>
            </a:endParaRPr>
          </a:p>
          <a:p>
            <a:pPr algn="just"/>
            <a:r>
              <a:rPr lang="en-US" altLang="ja-JP" sz="1200" dirty="0">
                <a:latin typeface="HGPｺﾞｼｯｸM" panose="020B0600000000000000" pitchFamily="50" charset="-128"/>
                <a:ea typeface="HGPｺﾞｼｯｸM" panose="020B0600000000000000" pitchFamily="50" charset="-128"/>
              </a:rPr>
              <a:t>※</a:t>
            </a:r>
            <a:r>
              <a:rPr lang="ja-JP" altLang="en-US" sz="1200" dirty="0">
                <a:latin typeface="HGPｺﾞｼｯｸM" panose="020B0600000000000000" pitchFamily="50" charset="-128"/>
                <a:ea typeface="HGPｺﾞｼｯｸM" panose="020B0600000000000000" pitchFamily="50" charset="-128"/>
              </a:rPr>
              <a:t>その他要件については当所ＨＰでご確認いただくか下記までお問合せください。</a:t>
            </a:r>
            <a:endParaRPr lang="en-US" altLang="ja-JP" sz="1200" dirty="0">
              <a:latin typeface="HGPｺﾞｼｯｸM" panose="020B0600000000000000" pitchFamily="50" charset="-128"/>
              <a:ea typeface="HGPｺﾞｼｯｸM" panose="020B0600000000000000" pitchFamily="50" charset="-128"/>
            </a:endParaRPr>
          </a:p>
        </p:txBody>
      </p:sp>
      <p:sp>
        <p:nvSpPr>
          <p:cNvPr id="93" name="正方形/長方形 92">
            <a:extLst>
              <a:ext uri="{FF2B5EF4-FFF2-40B4-BE49-F238E27FC236}">
                <a16:creationId xmlns:a16="http://schemas.microsoft.com/office/drawing/2014/main" id="{AF717345-332D-6FBA-AA21-56C241865A31}"/>
              </a:ext>
            </a:extLst>
          </p:cNvPr>
          <p:cNvSpPr/>
          <p:nvPr/>
        </p:nvSpPr>
        <p:spPr>
          <a:xfrm>
            <a:off x="980917" y="4861249"/>
            <a:ext cx="4004102"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600" dirty="0">
                <a:solidFill>
                  <a:srgbClr val="E94708"/>
                </a:solidFill>
                <a:latin typeface="HGP創英角ｺﾞｼｯｸUB" panose="020B0900000000000000" pitchFamily="50" charset="-128"/>
                <a:ea typeface="HGP創英角ｺﾞｼｯｸUB" panose="020B0900000000000000" pitchFamily="50" charset="-128"/>
              </a:rPr>
              <a:t>マル経融資（小規模事業者経営改善資金）</a:t>
            </a:r>
            <a:endParaRPr kumimoji="1" lang="ja-JP" altLang="en-US" sz="1600" dirty="0">
              <a:solidFill>
                <a:srgbClr val="E94708"/>
              </a:solidFill>
              <a:latin typeface="HGP創英角ｺﾞｼｯｸUB" panose="020B0900000000000000" pitchFamily="50" charset="-128"/>
              <a:ea typeface="HGP創英角ｺﾞｼｯｸUB" panose="020B0900000000000000" pitchFamily="50" charset="-128"/>
            </a:endParaRPr>
          </a:p>
        </p:txBody>
      </p:sp>
      <p:sp>
        <p:nvSpPr>
          <p:cNvPr id="94" name="正方形/長方形 93">
            <a:extLst>
              <a:ext uri="{FF2B5EF4-FFF2-40B4-BE49-F238E27FC236}">
                <a16:creationId xmlns:a16="http://schemas.microsoft.com/office/drawing/2014/main" id="{56136AA2-F174-D632-09D0-A6239C90D680}"/>
              </a:ext>
            </a:extLst>
          </p:cNvPr>
          <p:cNvSpPr/>
          <p:nvPr/>
        </p:nvSpPr>
        <p:spPr>
          <a:xfrm>
            <a:off x="980917" y="6891264"/>
            <a:ext cx="4004102"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sz="1600" dirty="0">
                <a:solidFill>
                  <a:srgbClr val="E94708"/>
                </a:solidFill>
                <a:latin typeface="HGP創英角ｺﾞｼｯｸUB" panose="020B0900000000000000" pitchFamily="50" charset="-128"/>
                <a:ea typeface="HGP創英角ｺﾞｼｯｸUB" panose="020B0900000000000000" pitchFamily="50" charset="-128"/>
              </a:rPr>
              <a:t>一般貸付</a:t>
            </a:r>
          </a:p>
        </p:txBody>
      </p:sp>
      <p:sp>
        <p:nvSpPr>
          <p:cNvPr id="97" name="正方形/長方形 96">
            <a:extLst>
              <a:ext uri="{FF2B5EF4-FFF2-40B4-BE49-F238E27FC236}">
                <a16:creationId xmlns:a16="http://schemas.microsoft.com/office/drawing/2014/main" id="{28C3F45A-1A84-BCAF-BCB0-56F32C7FE706}"/>
              </a:ext>
            </a:extLst>
          </p:cNvPr>
          <p:cNvSpPr/>
          <p:nvPr/>
        </p:nvSpPr>
        <p:spPr>
          <a:xfrm>
            <a:off x="3733171" y="7274910"/>
            <a:ext cx="1208626"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E94708"/>
                </a:solidFill>
                <a:latin typeface="HGPｺﾞｼｯｸM" panose="020B0600000000000000" pitchFamily="50" charset="-128"/>
                <a:ea typeface="HGPｺﾞｼｯｸM" panose="020B0600000000000000" pitchFamily="50" charset="-128"/>
              </a:rPr>
              <a:t>担保・保証人</a:t>
            </a:r>
            <a:endParaRPr kumimoji="1" lang="ja-JP" altLang="en-US" sz="1400" b="1" dirty="0">
              <a:solidFill>
                <a:srgbClr val="E94708"/>
              </a:solidFill>
              <a:latin typeface="HGPｺﾞｼｯｸM" panose="020B0600000000000000" pitchFamily="50" charset="-128"/>
              <a:ea typeface="HGPｺﾞｼｯｸM" panose="020B0600000000000000" pitchFamily="50" charset="-128"/>
            </a:endParaRPr>
          </a:p>
        </p:txBody>
      </p:sp>
      <p:sp>
        <p:nvSpPr>
          <p:cNvPr id="98" name="正方形/長方形 97">
            <a:extLst>
              <a:ext uri="{FF2B5EF4-FFF2-40B4-BE49-F238E27FC236}">
                <a16:creationId xmlns:a16="http://schemas.microsoft.com/office/drawing/2014/main" id="{08CA340C-959E-589A-0335-A560133D0671}"/>
              </a:ext>
            </a:extLst>
          </p:cNvPr>
          <p:cNvSpPr/>
          <p:nvPr/>
        </p:nvSpPr>
        <p:spPr>
          <a:xfrm>
            <a:off x="3733171" y="7705859"/>
            <a:ext cx="1208626"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E94708"/>
                </a:solidFill>
                <a:latin typeface="HGPｺﾞｼｯｸM" panose="020B0600000000000000" pitchFamily="50" charset="-128"/>
                <a:ea typeface="HGPｺﾞｼｯｸM" panose="020B0600000000000000" pitchFamily="50" charset="-128"/>
              </a:rPr>
              <a:t>返 済 期 間</a:t>
            </a:r>
            <a:endParaRPr kumimoji="1" lang="ja-JP" altLang="en-US" sz="1400" b="1" dirty="0">
              <a:solidFill>
                <a:srgbClr val="E94708"/>
              </a:solidFill>
              <a:latin typeface="HGPｺﾞｼｯｸM" panose="020B0600000000000000" pitchFamily="50" charset="-128"/>
              <a:ea typeface="HGPｺﾞｼｯｸM" panose="020B0600000000000000" pitchFamily="50" charset="-128"/>
            </a:endParaRPr>
          </a:p>
        </p:txBody>
      </p:sp>
      <p:sp>
        <p:nvSpPr>
          <p:cNvPr id="99" name="TextBox 20">
            <a:extLst>
              <a:ext uri="{FF2B5EF4-FFF2-40B4-BE49-F238E27FC236}">
                <a16:creationId xmlns:a16="http://schemas.microsoft.com/office/drawing/2014/main" id="{B9915ADB-9038-7F63-EE32-AFC33C17EC70}"/>
              </a:ext>
            </a:extLst>
          </p:cNvPr>
          <p:cNvSpPr txBox="1"/>
          <p:nvPr/>
        </p:nvSpPr>
        <p:spPr>
          <a:xfrm>
            <a:off x="1801697" y="7285485"/>
            <a:ext cx="1428294" cy="461665"/>
          </a:xfrm>
          <a:prstGeom prst="rect">
            <a:avLst/>
          </a:prstGeom>
          <a:noFill/>
        </p:spPr>
        <p:txBody>
          <a:bodyPr wrap="square" rtlCol="0">
            <a:spAutoFit/>
          </a:bodyPr>
          <a:lstStyle/>
          <a:p>
            <a:pPr algn="just"/>
            <a:r>
              <a:rPr lang="ja-JP" altLang="en-US" sz="2400" dirty="0">
                <a:latin typeface="HGPｺﾞｼｯｸM" panose="020B0600000000000000" pitchFamily="50" charset="-128"/>
                <a:ea typeface="HGPｺﾞｼｯｸM" panose="020B0600000000000000" pitchFamily="50" charset="-128"/>
              </a:rPr>
              <a:t>４</a:t>
            </a:r>
            <a:r>
              <a:rPr lang="en-US" altLang="ja-JP" sz="2400" dirty="0">
                <a:latin typeface="HGPｺﾞｼｯｸM" panose="020B0600000000000000" pitchFamily="50" charset="-128"/>
                <a:ea typeface="HGPｺﾞｼｯｸM" panose="020B0600000000000000" pitchFamily="50" charset="-128"/>
              </a:rPr>
              <a:t>,</a:t>
            </a:r>
            <a:r>
              <a:rPr lang="ja-JP" altLang="en-US" sz="2400" dirty="0">
                <a:latin typeface="HGPｺﾞｼｯｸM" panose="020B0600000000000000" pitchFamily="50" charset="-128"/>
                <a:ea typeface="HGPｺﾞｼｯｸM" panose="020B0600000000000000" pitchFamily="50" charset="-128"/>
              </a:rPr>
              <a:t>８００</a:t>
            </a:r>
            <a:r>
              <a:rPr lang="ja-JP" altLang="en-US" sz="1200" dirty="0">
                <a:latin typeface="HGPｺﾞｼｯｸM" panose="020B0600000000000000" pitchFamily="50" charset="-128"/>
                <a:ea typeface="HGPｺﾞｼｯｸM" panose="020B0600000000000000" pitchFamily="50" charset="-128"/>
              </a:rPr>
              <a:t>万円</a:t>
            </a:r>
            <a:endParaRPr lang="zh-CN" altLang="en-US" sz="1200" dirty="0">
              <a:latin typeface="HGPｺﾞｼｯｸM" panose="020B0600000000000000" pitchFamily="50" charset="-128"/>
              <a:ea typeface="HGPｺﾞｼｯｸM" panose="020B0600000000000000" pitchFamily="50" charset="-128"/>
            </a:endParaRPr>
          </a:p>
        </p:txBody>
      </p:sp>
      <p:sp>
        <p:nvSpPr>
          <p:cNvPr id="100" name="TextBox 20">
            <a:extLst>
              <a:ext uri="{FF2B5EF4-FFF2-40B4-BE49-F238E27FC236}">
                <a16:creationId xmlns:a16="http://schemas.microsoft.com/office/drawing/2014/main" id="{206D3B4C-AAFD-CE41-1780-80FA360BBDC1}"/>
              </a:ext>
            </a:extLst>
          </p:cNvPr>
          <p:cNvSpPr txBox="1"/>
          <p:nvPr/>
        </p:nvSpPr>
        <p:spPr>
          <a:xfrm>
            <a:off x="1814397" y="7691020"/>
            <a:ext cx="2074220" cy="553998"/>
          </a:xfrm>
          <a:prstGeom prst="rect">
            <a:avLst/>
          </a:prstGeom>
          <a:noFill/>
        </p:spPr>
        <p:txBody>
          <a:bodyPr wrap="square" rtlCol="0">
            <a:spAutoFit/>
          </a:bodyPr>
          <a:lstStyle/>
          <a:p>
            <a:pPr algn="just"/>
            <a:r>
              <a:rPr lang="ja-JP" altLang="en-US" sz="1000" dirty="0">
                <a:latin typeface="HGPｺﾞｼｯｸM" panose="020B0600000000000000" pitchFamily="50" charset="-128"/>
                <a:ea typeface="HGPｺﾞｼｯｸM" panose="020B0600000000000000" pitchFamily="50" charset="-128"/>
              </a:rPr>
              <a:t>担保・第三者保証人の有無、</a:t>
            </a:r>
            <a:endParaRPr lang="en-US" altLang="ja-JP" sz="1000" dirty="0">
              <a:latin typeface="HGPｺﾞｼｯｸM" panose="020B0600000000000000" pitchFamily="50" charset="-128"/>
              <a:ea typeface="HGPｺﾞｼｯｸM" panose="020B0600000000000000" pitchFamily="50" charset="-128"/>
            </a:endParaRPr>
          </a:p>
          <a:p>
            <a:pPr algn="just"/>
            <a:r>
              <a:rPr lang="ja-JP" altLang="en-US" sz="1000" dirty="0">
                <a:latin typeface="HGPｺﾞｼｯｸM" panose="020B0600000000000000" pitchFamily="50" charset="-128"/>
                <a:ea typeface="HGPｺﾞｼｯｸM" panose="020B0600000000000000" pitchFamily="50" charset="-128"/>
              </a:rPr>
              <a:t>資金使途やご返済期間により</a:t>
            </a:r>
            <a:endParaRPr lang="en-US" altLang="ja-JP" sz="1000" dirty="0">
              <a:latin typeface="HGPｺﾞｼｯｸM" panose="020B0600000000000000" pitchFamily="50" charset="-128"/>
              <a:ea typeface="HGPｺﾞｼｯｸM" panose="020B0600000000000000" pitchFamily="50" charset="-128"/>
            </a:endParaRPr>
          </a:p>
          <a:p>
            <a:pPr algn="just"/>
            <a:r>
              <a:rPr lang="ja-JP" altLang="en-US" sz="1000" dirty="0">
                <a:latin typeface="HGPｺﾞｼｯｸM" panose="020B0600000000000000" pitchFamily="50" charset="-128"/>
                <a:ea typeface="HGPｺﾞｼｯｸM" panose="020B0600000000000000" pitchFamily="50" charset="-128"/>
              </a:rPr>
              <a:t>異なる利率が適用される場合あり</a:t>
            </a:r>
            <a:endParaRPr lang="zh-CN" altLang="en-US" sz="500" dirty="0">
              <a:latin typeface="HGPｺﾞｼｯｸM" panose="020B0600000000000000" pitchFamily="50" charset="-128"/>
              <a:ea typeface="HGPｺﾞｼｯｸM" panose="020B0600000000000000" pitchFamily="50" charset="-128"/>
            </a:endParaRPr>
          </a:p>
        </p:txBody>
      </p:sp>
      <p:sp>
        <p:nvSpPr>
          <p:cNvPr id="101" name="TextBox 20">
            <a:extLst>
              <a:ext uri="{FF2B5EF4-FFF2-40B4-BE49-F238E27FC236}">
                <a16:creationId xmlns:a16="http://schemas.microsoft.com/office/drawing/2014/main" id="{6FCCA274-D8F1-3F8C-EF31-32367E47F392}"/>
              </a:ext>
            </a:extLst>
          </p:cNvPr>
          <p:cNvSpPr txBox="1"/>
          <p:nvPr/>
        </p:nvSpPr>
        <p:spPr>
          <a:xfrm>
            <a:off x="4923600" y="7311006"/>
            <a:ext cx="1177900" cy="369332"/>
          </a:xfrm>
          <a:prstGeom prst="rect">
            <a:avLst/>
          </a:prstGeom>
          <a:noFill/>
        </p:spPr>
        <p:txBody>
          <a:bodyPr wrap="square" rtlCol="0">
            <a:spAutoFit/>
          </a:bodyPr>
          <a:lstStyle/>
          <a:p>
            <a:pPr algn="just"/>
            <a:r>
              <a:rPr lang="ja-JP" altLang="en-US" sz="1800" dirty="0">
                <a:latin typeface="HGPｺﾞｼｯｸM" panose="020B0600000000000000" pitchFamily="50" charset="-128"/>
                <a:ea typeface="HGPｺﾞｼｯｸM" panose="020B0600000000000000" pitchFamily="50" charset="-128"/>
              </a:rPr>
              <a:t>要相談</a:t>
            </a:r>
            <a:endParaRPr lang="zh-CN" altLang="en-US" sz="1050" dirty="0">
              <a:latin typeface="HGPｺﾞｼｯｸM" panose="020B0600000000000000" pitchFamily="50" charset="-128"/>
              <a:ea typeface="HGPｺﾞｼｯｸM" panose="020B0600000000000000" pitchFamily="50" charset="-128"/>
            </a:endParaRPr>
          </a:p>
        </p:txBody>
      </p:sp>
      <p:sp>
        <p:nvSpPr>
          <p:cNvPr id="102" name="TextBox 20">
            <a:extLst>
              <a:ext uri="{FF2B5EF4-FFF2-40B4-BE49-F238E27FC236}">
                <a16:creationId xmlns:a16="http://schemas.microsoft.com/office/drawing/2014/main" id="{77B6C3D7-40CE-EE6C-4521-FF56C1A3CC94}"/>
              </a:ext>
            </a:extLst>
          </p:cNvPr>
          <p:cNvSpPr txBox="1"/>
          <p:nvPr/>
        </p:nvSpPr>
        <p:spPr>
          <a:xfrm>
            <a:off x="4935632" y="7692373"/>
            <a:ext cx="2269173" cy="461665"/>
          </a:xfrm>
          <a:prstGeom prst="rect">
            <a:avLst/>
          </a:prstGeom>
          <a:noFill/>
        </p:spPr>
        <p:txBody>
          <a:bodyPr wrap="square" rtlCol="0">
            <a:spAutoFit/>
          </a:bodyPr>
          <a:lstStyle/>
          <a:p>
            <a:pPr algn="just"/>
            <a:r>
              <a:rPr lang="zh-TW" altLang="en-US" sz="1200" dirty="0">
                <a:latin typeface="HGPｺﾞｼｯｸM" panose="020B0600000000000000" pitchFamily="50" charset="-128"/>
                <a:ea typeface="HGPｺﾞｼｯｸM" panose="020B0600000000000000" pitchFamily="50" charset="-128"/>
              </a:rPr>
              <a:t>運転資金</a:t>
            </a:r>
            <a:r>
              <a:rPr lang="ja-JP" altLang="en-US" sz="1200" dirty="0">
                <a:latin typeface="HGPｺﾞｼｯｸM" panose="020B0600000000000000" pitchFamily="50" charset="-128"/>
                <a:ea typeface="HGPｺﾞｼｯｸM" panose="020B0600000000000000" pitchFamily="50" charset="-128"/>
              </a:rPr>
              <a:t>　５</a:t>
            </a:r>
            <a:r>
              <a:rPr lang="zh-TW" altLang="en-US" sz="1200" dirty="0">
                <a:latin typeface="HGPｺﾞｼｯｸM" panose="020B0600000000000000" pitchFamily="50" charset="-128"/>
                <a:ea typeface="HGPｺﾞｼｯｸM" panose="020B0600000000000000" pitchFamily="50" charset="-128"/>
              </a:rPr>
              <a:t>年以内（</a:t>
            </a:r>
            <a:r>
              <a:rPr lang="ja-JP" altLang="en-US" sz="1200" dirty="0">
                <a:latin typeface="HGPｺﾞｼｯｸM" panose="020B0600000000000000" pitchFamily="50" charset="-128"/>
                <a:ea typeface="HGPｺﾞｼｯｸM" panose="020B0600000000000000" pitchFamily="50" charset="-128"/>
              </a:rPr>
              <a:t>１</a:t>
            </a:r>
            <a:r>
              <a:rPr lang="zh-TW" altLang="en-US" sz="1200" dirty="0">
                <a:latin typeface="HGPｺﾞｼｯｸM" panose="020B0600000000000000" pitchFamily="50" charset="-128"/>
                <a:ea typeface="HGPｺﾞｼｯｸM" panose="020B0600000000000000" pitchFamily="50" charset="-128"/>
              </a:rPr>
              <a:t>年以内）　　</a:t>
            </a:r>
            <a:endParaRPr lang="en-US" altLang="zh-TW" sz="1200" dirty="0">
              <a:latin typeface="HGPｺﾞｼｯｸM" panose="020B0600000000000000" pitchFamily="50" charset="-128"/>
              <a:ea typeface="HGPｺﾞｼｯｸM" panose="020B0600000000000000" pitchFamily="50" charset="-128"/>
            </a:endParaRPr>
          </a:p>
          <a:p>
            <a:pPr algn="just"/>
            <a:r>
              <a:rPr lang="zh-TW" altLang="en-US" sz="1200" dirty="0">
                <a:latin typeface="HGPｺﾞｼｯｸM" panose="020B0600000000000000" pitchFamily="50" charset="-128"/>
                <a:ea typeface="HGPｺﾞｼｯｸM" panose="020B0600000000000000" pitchFamily="50" charset="-128"/>
              </a:rPr>
              <a:t>設備資金１０年以内（</a:t>
            </a:r>
            <a:r>
              <a:rPr lang="ja-JP" altLang="en-US" sz="1200" dirty="0">
                <a:latin typeface="HGPｺﾞｼｯｸM" panose="020B0600000000000000" pitchFamily="50" charset="-128"/>
                <a:ea typeface="HGPｺﾞｼｯｸM" panose="020B0600000000000000" pitchFamily="50" charset="-128"/>
              </a:rPr>
              <a:t>２</a:t>
            </a:r>
            <a:r>
              <a:rPr lang="zh-TW" altLang="en-US" sz="1200" dirty="0">
                <a:latin typeface="HGPｺﾞｼｯｸM" panose="020B0600000000000000" pitchFamily="50" charset="-128"/>
                <a:ea typeface="HGPｺﾞｼｯｸM" panose="020B0600000000000000" pitchFamily="50" charset="-128"/>
              </a:rPr>
              <a:t>年以内）</a:t>
            </a:r>
            <a:endParaRPr lang="zh-CN" altLang="en-US" sz="800" dirty="0">
              <a:latin typeface="HGPｺﾞｼｯｸM" panose="020B0600000000000000" pitchFamily="50" charset="-128"/>
              <a:ea typeface="HGPｺﾞｼｯｸM" panose="020B0600000000000000" pitchFamily="50" charset="-128"/>
            </a:endParaRPr>
          </a:p>
        </p:txBody>
      </p:sp>
      <p:sp>
        <p:nvSpPr>
          <p:cNvPr id="106" name="TextBox 20">
            <a:extLst>
              <a:ext uri="{FF2B5EF4-FFF2-40B4-BE49-F238E27FC236}">
                <a16:creationId xmlns:a16="http://schemas.microsoft.com/office/drawing/2014/main" id="{7EFE6013-657B-E259-0DE2-438946033EF0}"/>
              </a:ext>
            </a:extLst>
          </p:cNvPr>
          <p:cNvSpPr txBox="1"/>
          <p:nvPr/>
        </p:nvSpPr>
        <p:spPr>
          <a:xfrm>
            <a:off x="1801238" y="8228261"/>
            <a:ext cx="5109305" cy="276999"/>
          </a:xfrm>
          <a:prstGeom prst="rect">
            <a:avLst/>
          </a:prstGeom>
          <a:noFill/>
        </p:spPr>
        <p:txBody>
          <a:bodyPr wrap="square" rtlCol="0">
            <a:spAutoFit/>
          </a:bodyPr>
          <a:lstStyle/>
          <a:p>
            <a:pPr algn="just"/>
            <a:r>
              <a:rPr lang="ja-JP" altLang="en-US" sz="1200" dirty="0">
                <a:latin typeface="HGPｺﾞｼｯｸM" panose="020B0600000000000000" pitchFamily="50" charset="-128"/>
                <a:ea typeface="HGPｺﾞｼｯｸM" panose="020B0600000000000000" pitchFamily="50" charset="-128"/>
              </a:rPr>
              <a:t>事業を営むほとんどの業種の方　</a:t>
            </a:r>
            <a:r>
              <a:rPr lang="en-US" altLang="ja-JP" sz="1200" dirty="0">
                <a:latin typeface="HGPｺﾞｼｯｸM" panose="020B0600000000000000" pitchFamily="50" charset="-128"/>
                <a:ea typeface="HGPｺﾞｼｯｸM" panose="020B0600000000000000" pitchFamily="50" charset="-128"/>
              </a:rPr>
              <a:t>※</a:t>
            </a:r>
            <a:r>
              <a:rPr lang="ja-JP" altLang="en-US" sz="1200" dirty="0">
                <a:latin typeface="HGPｺﾞｼｯｸM" panose="020B0600000000000000" pitchFamily="50" charset="-128"/>
                <a:ea typeface="HGPｺﾞｼｯｸM" panose="020B0600000000000000" pitchFamily="50" charset="-128"/>
              </a:rPr>
              <a:t>金融業、投機的事業等の業種は対象外</a:t>
            </a:r>
            <a:endParaRPr lang="zh-CN" altLang="en-US" sz="800" dirty="0">
              <a:latin typeface="HGPｺﾞｼｯｸM" panose="020B0600000000000000" pitchFamily="50" charset="-128"/>
              <a:ea typeface="HGPｺﾞｼｯｸM" panose="020B0600000000000000" pitchFamily="50" charset="-128"/>
            </a:endParaRPr>
          </a:p>
        </p:txBody>
      </p:sp>
      <p:sp>
        <p:nvSpPr>
          <p:cNvPr id="107" name="正方形/長方形 106">
            <a:extLst>
              <a:ext uri="{FF2B5EF4-FFF2-40B4-BE49-F238E27FC236}">
                <a16:creationId xmlns:a16="http://schemas.microsoft.com/office/drawing/2014/main" id="{2D006C7B-1795-F6A8-CC89-7AF2DEC7DA66}"/>
              </a:ext>
            </a:extLst>
          </p:cNvPr>
          <p:cNvSpPr/>
          <p:nvPr/>
        </p:nvSpPr>
        <p:spPr>
          <a:xfrm>
            <a:off x="821227" y="7274910"/>
            <a:ext cx="1208626"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E94708"/>
                </a:solidFill>
                <a:latin typeface="HGPｺﾞｼｯｸM" panose="020B0600000000000000" pitchFamily="50" charset="-128"/>
                <a:ea typeface="HGPｺﾞｼｯｸM" panose="020B0600000000000000" pitchFamily="50" charset="-128"/>
              </a:rPr>
              <a:t>限度額</a:t>
            </a:r>
            <a:endParaRPr kumimoji="1" lang="ja-JP" altLang="en-US" sz="1400" b="1" dirty="0">
              <a:solidFill>
                <a:srgbClr val="E94708"/>
              </a:solidFill>
              <a:latin typeface="HGPｺﾞｼｯｸM" panose="020B0600000000000000" pitchFamily="50" charset="-128"/>
              <a:ea typeface="HGPｺﾞｼｯｸM" panose="020B0600000000000000" pitchFamily="50" charset="-128"/>
            </a:endParaRPr>
          </a:p>
        </p:txBody>
      </p:sp>
      <p:sp>
        <p:nvSpPr>
          <p:cNvPr id="108" name="正方形/長方形 107">
            <a:extLst>
              <a:ext uri="{FF2B5EF4-FFF2-40B4-BE49-F238E27FC236}">
                <a16:creationId xmlns:a16="http://schemas.microsoft.com/office/drawing/2014/main" id="{64B23A71-7DFE-2EE8-DD70-1E0307BA6861}"/>
              </a:ext>
            </a:extLst>
          </p:cNvPr>
          <p:cNvSpPr/>
          <p:nvPr/>
        </p:nvSpPr>
        <p:spPr>
          <a:xfrm>
            <a:off x="821227" y="7705859"/>
            <a:ext cx="1208626"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E94708"/>
                </a:solidFill>
                <a:latin typeface="HGPｺﾞｼｯｸM" panose="020B0600000000000000" pitchFamily="50" charset="-128"/>
                <a:ea typeface="HGPｺﾞｼｯｸM" panose="020B0600000000000000" pitchFamily="50" charset="-128"/>
              </a:rPr>
              <a:t>利   率</a:t>
            </a:r>
            <a:endParaRPr kumimoji="1" lang="ja-JP" altLang="en-US" sz="1400" b="1" dirty="0">
              <a:solidFill>
                <a:srgbClr val="E94708"/>
              </a:solidFill>
              <a:latin typeface="HGPｺﾞｼｯｸM" panose="020B0600000000000000" pitchFamily="50" charset="-128"/>
              <a:ea typeface="HGPｺﾞｼｯｸM" panose="020B0600000000000000" pitchFamily="50" charset="-128"/>
            </a:endParaRPr>
          </a:p>
        </p:txBody>
      </p:sp>
      <p:sp>
        <p:nvSpPr>
          <p:cNvPr id="109" name="正方形/長方形 108">
            <a:extLst>
              <a:ext uri="{FF2B5EF4-FFF2-40B4-BE49-F238E27FC236}">
                <a16:creationId xmlns:a16="http://schemas.microsoft.com/office/drawing/2014/main" id="{9B675920-85C3-EA96-378A-5BBDFBD97E95}"/>
              </a:ext>
            </a:extLst>
          </p:cNvPr>
          <p:cNvSpPr/>
          <p:nvPr/>
        </p:nvSpPr>
        <p:spPr>
          <a:xfrm>
            <a:off x="821227" y="8119761"/>
            <a:ext cx="1208626"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E94708"/>
                </a:solidFill>
                <a:latin typeface="HGPｺﾞｼｯｸM" panose="020B0600000000000000" pitchFamily="50" charset="-128"/>
                <a:ea typeface="HGPｺﾞｼｯｸM" panose="020B0600000000000000" pitchFamily="50" charset="-128"/>
              </a:rPr>
              <a:t>対   象</a:t>
            </a:r>
            <a:endParaRPr kumimoji="1" lang="ja-JP" altLang="en-US" sz="1400" b="1" dirty="0">
              <a:solidFill>
                <a:srgbClr val="E94708"/>
              </a:solidFill>
              <a:latin typeface="HGPｺﾞｼｯｸM" panose="020B0600000000000000" pitchFamily="50" charset="-128"/>
              <a:ea typeface="HGPｺﾞｼｯｸM" panose="020B0600000000000000" pitchFamily="50" charset="-128"/>
            </a:endParaRPr>
          </a:p>
        </p:txBody>
      </p:sp>
      <p:sp>
        <p:nvSpPr>
          <p:cNvPr id="111" name="TextBox 20">
            <a:extLst>
              <a:ext uri="{FF2B5EF4-FFF2-40B4-BE49-F238E27FC236}">
                <a16:creationId xmlns:a16="http://schemas.microsoft.com/office/drawing/2014/main" id="{656181B9-62BA-5EE9-25B0-CB95DAA11B43}"/>
              </a:ext>
            </a:extLst>
          </p:cNvPr>
          <p:cNvSpPr txBox="1"/>
          <p:nvPr/>
        </p:nvSpPr>
        <p:spPr>
          <a:xfrm>
            <a:off x="1836662" y="6529840"/>
            <a:ext cx="4345065" cy="276999"/>
          </a:xfrm>
          <a:prstGeom prst="rect">
            <a:avLst/>
          </a:prstGeom>
          <a:noFill/>
        </p:spPr>
        <p:txBody>
          <a:bodyPr wrap="square" rtlCol="0">
            <a:spAutoFit/>
          </a:bodyPr>
          <a:lstStyle/>
          <a:p>
            <a:pPr algn="just"/>
            <a:r>
              <a:rPr lang="ja-JP" altLang="en-US" sz="1200" dirty="0">
                <a:latin typeface="HGPｺﾞｼｯｸM" panose="020B0600000000000000" pitchFamily="50" charset="-128"/>
                <a:ea typeface="HGPｺﾞｼｯｸM" panose="020B0600000000000000" pitchFamily="50" charset="-128"/>
              </a:rPr>
              <a:t>（</a:t>
            </a:r>
            <a:r>
              <a:rPr lang="ja-JP" altLang="en-US" sz="1200" b="1" dirty="0">
                <a:solidFill>
                  <a:srgbClr val="E40081"/>
                </a:solidFill>
                <a:latin typeface="HGPｺﾞｼｯｸM" panose="020B0600000000000000" pitchFamily="50" charset="-128"/>
                <a:ea typeface="HGPｺﾞｼｯｸM" panose="020B0600000000000000" pitchFamily="50" charset="-128"/>
              </a:rPr>
              <a:t>＊</a:t>
            </a:r>
            <a:r>
              <a:rPr lang="ja-JP" altLang="en-US" sz="1200" dirty="0">
                <a:latin typeface="HGPｺﾞｼｯｸM" panose="020B0600000000000000" pitchFamily="50" charset="-128"/>
                <a:ea typeface="HGPｺﾞｼｯｸM" panose="020B0600000000000000" pitchFamily="50" charset="-128"/>
              </a:rPr>
              <a:t>）柏市利子補給５年間２</a:t>
            </a:r>
            <a:r>
              <a:rPr lang="en-US" altLang="ja-JP" sz="1200" dirty="0">
                <a:latin typeface="HGPｺﾞｼｯｸM" panose="020B0600000000000000" pitchFamily="50" charset="-128"/>
                <a:ea typeface="HGPｺﾞｼｯｸM" panose="020B0600000000000000" pitchFamily="50" charset="-128"/>
              </a:rPr>
              <a:t>.</a:t>
            </a:r>
            <a:r>
              <a:rPr lang="ja-JP" altLang="en-US" sz="1200" dirty="0">
                <a:latin typeface="HGPｺﾞｼｯｸM" panose="020B0600000000000000" pitchFamily="50" charset="-128"/>
                <a:ea typeface="HGPｺﾞｼｯｸM" panose="020B0600000000000000" pitchFamily="50" charset="-128"/>
              </a:rPr>
              <a:t>０％以内　最低金利負担１</a:t>
            </a:r>
            <a:r>
              <a:rPr lang="en-US" altLang="ja-JP" sz="1200" dirty="0">
                <a:latin typeface="HGPｺﾞｼｯｸM" panose="020B0600000000000000" pitchFamily="50" charset="-128"/>
                <a:ea typeface="HGPｺﾞｼｯｸM" panose="020B0600000000000000" pitchFamily="50" charset="-128"/>
              </a:rPr>
              <a:t>.</a:t>
            </a:r>
            <a:r>
              <a:rPr lang="ja-JP" altLang="en-US" sz="1200" dirty="0">
                <a:latin typeface="HGPｺﾞｼｯｸM" panose="020B0600000000000000" pitchFamily="50" charset="-128"/>
                <a:ea typeface="HGPｺﾞｼｯｸM" panose="020B0600000000000000" pitchFamily="50" charset="-128"/>
              </a:rPr>
              <a:t>０％</a:t>
            </a:r>
            <a:endParaRPr lang="zh-CN" altLang="en-US" sz="800" dirty="0">
              <a:latin typeface="HGPｺﾞｼｯｸM" panose="020B0600000000000000" pitchFamily="50" charset="-128"/>
              <a:ea typeface="HGPｺﾞｼｯｸM" panose="020B0600000000000000" pitchFamily="50" charset="-128"/>
            </a:endParaRPr>
          </a:p>
        </p:txBody>
      </p:sp>
      <p:sp>
        <p:nvSpPr>
          <p:cNvPr id="112" name="正方形/長方形 111">
            <a:extLst>
              <a:ext uri="{FF2B5EF4-FFF2-40B4-BE49-F238E27FC236}">
                <a16:creationId xmlns:a16="http://schemas.microsoft.com/office/drawing/2014/main" id="{C25E1448-13A2-B809-EAD4-B3FF85055764}"/>
              </a:ext>
            </a:extLst>
          </p:cNvPr>
          <p:cNvSpPr/>
          <p:nvPr/>
        </p:nvSpPr>
        <p:spPr>
          <a:xfrm>
            <a:off x="1003410" y="8422515"/>
            <a:ext cx="6022755"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rgbClr val="00B050"/>
                </a:solidFill>
                <a:latin typeface="HGP創英角ｺﾞｼｯｸUB" panose="020B0900000000000000" pitchFamily="50" charset="-128"/>
                <a:ea typeface="HGP創英角ｺﾞｼｯｸUB" panose="020B0900000000000000" pitchFamily="50" charset="-128"/>
              </a:rPr>
              <a:t>（注）年利率は令和５年１１月１日現在。審査の結果、ご希望に沿えないことがございます。</a:t>
            </a:r>
            <a:endParaRPr lang="en-US" altLang="ja-JP" sz="1200" dirty="0">
              <a:solidFill>
                <a:srgbClr val="00B050"/>
              </a:solidFill>
              <a:latin typeface="HGP創英角ｺﾞｼｯｸUB" panose="020B0900000000000000" pitchFamily="50" charset="-128"/>
              <a:ea typeface="HGP創英角ｺﾞｼｯｸUB" panose="020B0900000000000000" pitchFamily="50" charset="-128"/>
            </a:endParaRPr>
          </a:p>
        </p:txBody>
      </p:sp>
      <p:sp>
        <p:nvSpPr>
          <p:cNvPr id="114" name="TextBox 20">
            <a:extLst>
              <a:ext uri="{FF2B5EF4-FFF2-40B4-BE49-F238E27FC236}">
                <a16:creationId xmlns:a16="http://schemas.microsoft.com/office/drawing/2014/main" id="{E7CAE75F-9B45-A196-04B2-1469762EAE27}"/>
              </a:ext>
            </a:extLst>
          </p:cNvPr>
          <p:cNvSpPr txBox="1"/>
          <p:nvPr/>
        </p:nvSpPr>
        <p:spPr>
          <a:xfrm>
            <a:off x="3237732" y="3860384"/>
            <a:ext cx="3531257" cy="261610"/>
          </a:xfrm>
          <a:prstGeom prst="rect">
            <a:avLst/>
          </a:prstGeom>
          <a:noFill/>
        </p:spPr>
        <p:txBody>
          <a:bodyPr wrap="square" rtlCol="0">
            <a:spAutoFit/>
          </a:bodyPr>
          <a:lstStyle/>
          <a:p>
            <a:r>
              <a:rPr lang="ja-JP" altLang="en-US" sz="1100" dirty="0">
                <a:latin typeface="HGPｺﾞｼｯｸM" panose="020B0600000000000000" pitchFamily="50" charset="-128"/>
                <a:ea typeface="HGPｺﾞｼｯｸM" panose="020B0600000000000000" pitchFamily="50" charset="-128"/>
              </a:rPr>
              <a:t>午前の部１０：００</a:t>
            </a:r>
            <a:r>
              <a:rPr lang="zh-CN" altLang="en-US" sz="1100" dirty="0">
                <a:latin typeface="HGPｺﾞｼｯｸM" panose="020B0600000000000000" pitchFamily="50" charset="-128"/>
                <a:ea typeface="HGPｺﾞｼｯｸM" panose="020B0600000000000000" pitchFamily="50" charset="-128"/>
              </a:rPr>
              <a:t>～</a:t>
            </a:r>
            <a:r>
              <a:rPr lang="ja-JP" altLang="en-US" sz="1100" dirty="0">
                <a:latin typeface="HGPｺﾞｼｯｸM" panose="020B0600000000000000" pitchFamily="50" charset="-128"/>
                <a:ea typeface="HGPｺﾞｼｯｸM" panose="020B0600000000000000" pitchFamily="50" charset="-128"/>
              </a:rPr>
              <a:t>１２</a:t>
            </a:r>
            <a:r>
              <a:rPr lang="zh-CN" altLang="en-US" sz="1100" dirty="0">
                <a:latin typeface="HGPｺﾞｼｯｸM" panose="020B0600000000000000" pitchFamily="50" charset="-128"/>
                <a:ea typeface="HGPｺﾞｼｯｸM" panose="020B0600000000000000" pitchFamily="50" charset="-128"/>
              </a:rPr>
              <a:t>：</a:t>
            </a:r>
            <a:r>
              <a:rPr lang="ja-JP" altLang="en-US" sz="1100" dirty="0">
                <a:latin typeface="HGPｺﾞｼｯｸM" panose="020B0600000000000000" pitchFamily="50" charset="-128"/>
                <a:ea typeface="HGPｺﾞｼｯｸM" panose="020B0600000000000000" pitchFamily="50" charset="-128"/>
              </a:rPr>
              <a:t>００ ・ 午後の部１３：００～１５：００</a:t>
            </a:r>
            <a:endParaRPr lang="zh-CN" altLang="en-US" sz="1100" dirty="0">
              <a:latin typeface="HGPｺﾞｼｯｸM" panose="020B0600000000000000" pitchFamily="50" charset="-128"/>
              <a:ea typeface="HGPｺﾞｼｯｸM" panose="020B0600000000000000" pitchFamily="50" charset="-128"/>
            </a:endParaRPr>
          </a:p>
        </p:txBody>
      </p:sp>
      <p:sp>
        <p:nvSpPr>
          <p:cNvPr id="56" name="正方形/長方形 55">
            <a:extLst>
              <a:ext uri="{FF2B5EF4-FFF2-40B4-BE49-F238E27FC236}">
                <a16:creationId xmlns:a16="http://schemas.microsoft.com/office/drawing/2014/main" id="{D4CA29A6-50DC-4521-8F6A-25AB2247B87D}"/>
              </a:ext>
            </a:extLst>
          </p:cNvPr>
          <p:cNvSpPr/>
          <p:nvPr/>
        </p:nvSpPr>
        <p:spPr>
          <a:xfrm>
            <a:off x="1025616" y="5244115"/>
            <a:ext cx="6108319" cy="1609917"/>
          </a:xfrm>
          <a:prstGeom prst="rect">
            <a:avLst/>
          </a:prstGeom>
          <a:no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a:extLst>
              <a:ext uri="{FF2B5EF4-FFF2-40B4-BE49-F238E27FC236}">
                <a16:creationId xmlns:a16="http://schemas.microsoft.com/office/drawing/2014/main" id="{9FD9633F-0C4B-4ECE-BA66-F43CC87AD460}"/>
              </a:ext>
            </a:extLst>
          </p:cNvPr>
          <p:cNvSpPr/>
          <p:nvPr/>
        </p:nvSpPr>
        <p:spPr>
          <a:xfrm>
            <a:off x="1025616" y="7276115"/>
            <a:ext cx="6108319" cy="1602347"/>
          </a:xfrm>
          <a:prstGeom prst="rect">
            <a:avLst/>
          </a:prstGeom>
          <a:no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0427976B-F1E9-4745-81CF-47C7316F957A}"/>
              </a:ext>
            </a:extLst>
          </p:cNvPr>
          <p:cNvSpPr/>
          <p:nvPr/>
        </p:nvSpPr>
        <p:spPr>
          <a:xfrm>
            <a:off x="592281" y="9252483"/>
            <a:ext cx="6591013" cy="382364"/>
          </a:xfrm>
          <a:prstGeom prst="roundRect">
            <a:avLst/>
          </a:prstGeom>
          <a:noFill/>
          <a:ln w="38100">
            <a:solidFill>
              <a:srgbClr val="E947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a:extLst>
              <a:ext uri="{FF2B5EF4-FFF2-40B4-BE49-F238E27FC236}">
                <a16:creationId xmlns:a16="http://schemas.microsoft.com/office/drawing/2014/main" id="{8780B412-06BF-489B-AF1E-5DE47575F0E3}"/>
              </a:ext>
            </a:extLst>
          </p:cNvPr>
          <p:cNvSpPr/>
          <p:nvPr/>
        </p:nvSpPr>
        <p:spPr>
          <a:xfrm>
            <a:off x="214172" y="838185"/>
            <a:ext cx="7347230" cy="1015663"/>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0" b="1" i="0" u="none" strike="noStrike" kern="0" cap="none" spc="0" normalizeH="0" baseline="0" noProof="0" dirty="0">
                <a:ln w="22225">
                  <a:solidFill>
                    <a:prstClr val="white"/>
                  </a:solidFill>
                  <a:prstDash val="solid"/>
                </a:ln>
                <a:effectLst>
                  <a:glow rad="228600">
                    <a:srgbClr val="2683C6">
                      <a:satMod val="175000"/>
                      <a:alpha val="40000"/>
                    </a:srgbClr>
                  </a:glow>
                </a:effectLst>
                <a:uLnTx/>
                <a:uFillTx/>
              </a:rPr>
              <a:t>年末融資相談会</a:t>
            </a:r>
            <a:endParaRPr kumimoji="0" lang="en-US" altLang="ja-JP" sz="6000" b="1" i="0" u="none" strike="noStrike" kern="0" cap="none" spc="0" normalizeH="0" baseline="0" noProof="0" dirty="0">
              <a:ln w="22225">
                <a:solidFill>
                  <a:prstClr val="white"/>
                </a:solidFill>
                <a:prstDash val="solid"/>
              </a:ln>
              <a:effectLst>
                <a:glow rad="228600">
                  <a:srgbClr val="2683C6">
                    <a:satMod val="175000"/>
                    <a:alpha val="40000"/>
                  </a:srgbClr>
                </a:glow>
              </a:effectLst>
              <a:uLnTx/>
              <a:uFillTx/>
            </a:endParaRPr>
          </a:p>
        </p:txBody>
      </p:sp>
      <p:sp>
        <p:nvSpPr>
          <p:cNvPr id="76" name="正方形/長方形 75">
            <a:extLst>
              <a:ext uri="{FF2B5EF4-FFF2-40B4-BE49-F238E27FC236}">
                <a16:creationId xmlns:a16="http://schemas.microsoft.com/office/drawing/2014/main" id="{33F51A55-943D-4215-ACE4-20DA5E26F605}"/>
              </a:ext>
            </a:extLst>
          </p:cNvPr>
          <p:cNvSpPr/>
          <p:nvPr/>
        </p:nvSpPr>
        <p:spPr>
          <a:xfrm>
            <a:off x="2629057" y="1603056"/>
            <a:ext cx="2517461" cy="707886"/>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4000" b="1" i="0" u="none" strike="noStrike" kern="0" cap="none" spc="0" normalizeH="0" baseline="0" noProof="0" dirty="0">
                <a:ln w="22225">
                  <a:solidFill>
                    <a:prstClr val="white"/>
                  </a:solidFill>
                  <a:prstDash val="solid"/>
                </a:ln>
                <a:effectLst>
                  <a:glow rad="228600">
                    <a:srgbClr val="2683C6">
                      <a:satMod val="175000"/>
                      <a:alpha val="40000"/>
                    </a:srgbClr>
                  </a:glow>
                </a:effectLst>
                <a:uLnTx/>
                <a:uFillTx/>
              </a:rPr>
              <a:t>ご案内</a:t>
            </a:r>
          </a:p>
        </p:txBody>
      </p:sp>
    </p:spTree>
    <p:extLst>
      <p:ext uri="{BB962C8B-B14F-4D97-AF65-F5344CB8AC3E}">
        <p14:creationId xmlns:p14="http://schemas.microsoft.com/office/powerpoint/2010/main" val="779290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2650841" y="5368137"/>
            <a:ext cx="4141919" cy="461665"/>
          </a:xfrm>
          <a:prstGeom prst="rect">
            <a:avLst/>
          </a:prstGeom>
          <a:noFill/>
        </p:spPr>
        <p:txBody>
          <a:bodyPr wrap="square" rtlCol="0">
            <a:spAutoFit/>
          </a:bodyPr>
          <a:lstStyle/>
          <a:p>
            <a:r>
              <a:rPr lang="ja-JP" altLang="en-US" sz="2400" dirty="0">
                <a:latin typeface="HGP創英角ｺﾞｼｯｸUB" panose="020B0900000000000000" pitchFamily="50" charset="-128"/>
                <a:ea typeface="HGP創英角ｺﾞｼｯｸUB" panose="020B0900000000000000" pitchFamily="50" charset="-128"/>
              </a:rPr>
              <a:t>１２</a:t>
            </a:r>
            <a:r>
              <a:rPr lang="ja-JP" altLang="en-US" sz="1600" dirty="0">
                <a:latin typeface="HGP創英角ｺﾞｼｯｸUB" panose="020B0900000000000000" pitchFamily="50" charset="-128"/>
                <a:ea typeface="HGP創英角ｺﾞｼｯｸUB" panose="020B0900000000000000" pitchFamily="50" charset="-128"/>
              </a:rPr>
              <a:t>月</a:t>
            </a:r>
            <a:r>
              <a:rPr lang="ja-JP" altLang="en-US" sz="2400" dirty="0">
                <a:latin typeface="HGP創英角ｺﾞｼｯｸUB" panose="020B0900000000000000" pitchFamily="50" charset="-128"/>
                <a:ea typeface="HGP創英角ｺﾞｼｯｸUB" panose="020B0900000000000000" pitchFamily="50" charset="-128"/>
              </a:rPr>
              <a:t>１</a:t>
            </a:r>
            <a:r>
              <a:rPr lang="ja-JP" altLang="en-US" sz="1600" dirty="0">
                <a:latin typeface="HGP創英角ｺﾞｼｯｸUB" panose="020B0900000000000000" pitchFamily="50" charset="-128"/>
                <a:ea typeface="HGP創英角ｺﾞｼｯｸUB" panose="020B0900000000000000" pitchFamily="50" charset="-128"/>
              </a:rPr>
              <a:t>日（金）　 </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定員：先着８事業所</a:t>
            </a:r>
            <a:endParaRPr lang="zh-CN" altLang="en-US" sz="1200" dirty="0">
              <a:latin typeface="HGP創英角ｺﾞｼｯｸUB" panose="020B0900000000000000" pitchFamily="50" charset="-128"/>
              <a:ea typeface="HGP創英角ｺﾞｼｯｸUB" panose="020B0900000000000000" pitchFamily="50" charset="-128"/>
            </a:endParaRPr>
          </a:p>
        </p:txBody>
      </p:sp>
      <p:sp>
        <p:nvSpPr>
          <p:cNvPr id="28" name="TextBox 27"/>
          <p:cNvSpPr txBox="1"/>
          <p:nvPr/>
        </p:nvSpPr>
        <p:spPr>
          <a:xfrm>
            <a:off x="944175" y="9893596"/>
            <a:ext cx="1361270" cy="461665"/>
          </a:xfrm>
          <a:prstGeom prst="rect">
            <a:avLst/>
          </a:prstGeom>
          <a:noFill/>
        </p:spPr>
        <p:txBody>
          <a:bodyPr wrap="none" rtlCol="0">
            <a:spAutoFit/>
          </a:bodyPr>
          <a:lstStyle/>
          <a:p>
            <a:r>
              <a:rPr lang="ja-JP" altLang="en-US" sz="2400" dirty="0">
                <a:solidFill>
                  <a:srgbClr val="E94708"/>
                </a:solidFill>
                <a:latin typeface="HGP創英角ｺﾞｼｯｸUB" panose="020B0900000000000000" pitchFamily="50" charset="-128"/>
                <a:ea typeface="HGP創英角ｺﾞｼｯｸUB" panose="020B0900000000000000" pitchFamily="50" charset="-128"/>
              </a:rPr>
              <a:t>お問合せ</a:t>
            </a:r>
            <a:endParaRPr lang="zh-CN" altLang="en-US" sz="2400" dirty="0">
              <a:solidFill>
                <a:srgbClr val="E94708"/>
              </a:solidFill>
              <a:latin typeface="HGP創英角ｺﾞｼｯｸUB" panose="020B0900000000000000" pitchFamily="50" charset="-128"/>
              <a:ea typeface="HGP創英角ｺﾞｼｯｸUB" panose="020B0900000000000000" pitchFamily="50" charset="-128"/>
            </a:endParaRPr>
          </a:p>
        </p:txBody>
      </p:sp>
      <p:pic>
        <p:nvPicPr>
          <p:cNvPr id="1050" name="Picture 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1573" y="9864936"/>
            <a:ext cx="393056" cy="215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TextBox 29"/>
          <p:cNvSpPr txBox="1"/>
          <p:nvPr/>
        </p:nvSpPr>
        <p:spPr>
          <a:xfrm>
            <a:off x="2750556" y="10104874"/>
            <a:ext cx="4211409" cy="636969"/>
          </a:xfrm>
          <a:prstGeom prst="rect">
            <a:avLst/>
          </a:prstGeom>
          <a:noFill/>
        </p:spPr>
        <p:txBody>
          <a:bodyPr wrap="none" rtlCol="0">
            <a:spAutoFit/>
          </a:bodyPr>
          <a:lstStyle/>
          <a:p>
            <a:r>
              <a:rPr lang="en-US" altLang="ja-JP" sz="2339" dirty="0">
                <a:latin typeface="HGP創英角ｺﾞｼｯｸUB" panose="020B0900000000000000" pitchFamily="50" charset="-128"/>
                <a:ea typeface="HGP創英角ｺﾞｼｯｸUB" panose="020B0900000000000000" pitchFamily="50" charset="-128"/>
              </a:rPr>
              <a:t>04</a:t>
            </a:r>
            <a:r>
              <a:rPr lang="en-US" altLang="zh-CN" sz="2339" dirty="0">
                <a:latin typeface="HGP創英角ｺﾞｼｯｸUB" panose="020B0900000000000000" pitchFamily="50" charset="-128"/>
                <a:ea typeface="HGP創英角ｺﾞｼｯｸUB" panose="020B0900000000000000" pitchFamily="50" charset="-128"/>
              </a:rPr>
              <a:t>-</a:t>
            </a:r>
            <a:r>
              <a:rPr lang="en-US" altLang="ja-JP" sz="2339" dirty="0">
                <a:latin typeface="HGP創英角ｺﾞｼｯｸUB" panose="020B0900000000000000" pitchFamily="50" charset="-128"/>
                <a:ea typeface="HGP創英角ｺﾞｼｯｸUB" panose="020B0900000000000000" pitchFamily="50" charset="-128"/>
              </a:rPr>
              <a:t>7162</a:t>
            </a:r>
            <a:r>
              <a:rPr lang="en-US" altLang="zh-CN" sz="2339" dirty="0">
                <a:latin typeface="HGP創英角ｺﾞｼｯｸUB" panose="020B0900000000000000" pitchFamily="50" charset="-128"/>
                <a:ea typeface="HGP創英角ｺﾞｼｯｸUB" panose="020B0900000000000000" pitchFamily="50" charset="-128"/>
              </a:rPr>
              <a:t>-</a:t>
            </a:r>
            <a:r>
              <a:rPr lang="en-US" altLang="ja-JP" sz="2339" dirty="0">
                <a:latin typeface="HGP創英角ｺﾞｼｯｸUB" panose="020B0900000000000000" pitchFamily="50" charset="-128"/>
                <a:ea typeface="HGP創英角ｺﾞｼｯｸUB" panose="020B0900000000000000" pitchFamily="50" charset="-128"/>
              </a:rPr>
              <a:t>3305</a:t>
            </a:r>
            <a:r>
              <a:rPr lang="ja-JP" altLang="en-US" sz="1200" dirty="0">
                <a:latin typeface="HGPｺﾞｼｯｸM" panose="020B0600000000000000" pitchFamily="50" charset="-128"/>
                <a:ea typeface="HGPｺﾞｼｯｸM" panose="020B0600000000000000" pitchFamily="50" charset="-128"/>
              </a:rPr>
              <a:t>　</a:t>
            </a:r>
            <a:r>
              <a:rPr lang="zh-CN" altLang="en-US" sz="1200" dirty="0">
                <a:latin typeface="HGPｺﾞｼｯｸM" panose="020B0600000000000000" pitchFamily="50" charset="-128"/>
                <a:ea typeface="HGPｺﾞｼｯｸM" panose="020B0600000000000000" pitchFamily="50" charset="-128"/>
              </a:rPr>
              <a:t>平日：</a:t>
            </a:r>
            <a:r>
              <a:rPr lang="ja-JP" altLang="en-US" sz="1200" dirty="0">
                <a:latin typeface="HGPｺﾞｼｯｸM" panose="020B0600000000000000" pitchFamily="50" charset="-128"/>
                <a:ea typeface="HGPｺﾞｼｯｸM" panose="020B0600000000000000" pitchFamily="50" charset="-128"/>
              </a:rPr>
              <a:t>　</a:t>
            </a:r>
            <a:r>
              <a:rPr lang="en-US" altLang="ja-JP" sz="1200" dirty="0">
                <a:latin typeface="HGPｺﾞｼｯｸM" panose="020B0600000000000000" pitchFamily="50" charset="-128"/>
                <a:ea typeface="HGPｺﾞｼｯｸM" panose="020B0600000000000000" pitchFamily="50" charset="-128"/>
              </a:rPr>
              <a:t>9</a:t>
            </a:r>
            <a:r>
              <a:rPr lang="zh-CN" altLang="en-US" sz="1200" dirty="0">
                <a:latin typeface="HGPｺﾞｼｯｸM" panose="020B0600000000000000" pitchFamily="50" charset="-128"/>
                <a:ea typeface="HGPｺﾞｼｯｸM" panose="020B0600000000000000" pitchFamily="50" charset="-128"/>
              </a:rPr>
              <a:t>：</a:t>
            </a:r>
            <a:r>
              <a:rPr lang="en-US" altLang="zh-CN" sz="1200" dirty="0">
                <a:latin typeface="HGPｺﾞｼｯｸM" panose="020B0600000000000000" pitchFamily="50" charset="-128"/>
                <a:ea typeface="HGPｺﾞｼｯｸM" panose="020B0600000000000000" pitchFamily="50" charset="-128"/>
              </a:rPr>
              <a:t>00</a:t>
            </a:r>
            <a:r>
              <a:rPr lang="zh-CN" altLang="en-US" sz="1200" dirty="0">
                <a:latin typeface="HGPｺﾞｼｯｸM" panose="020B0600000000000000" pitchFamily="50" charset="-128"/>
                <a:ea typeface="HGPｺﾞｼｯｸM" panose="020B0600000000000000" pitchFamily="50" charset="-128"/>
              </a:rPr>
              <a:t>～</a:t>
            </a:r>
            <a:r>
              <a:rPr lang="en-US" altLang="ja-JP" sz="1200" dirty="0">
                <a:latin typeface="HGPｺﾞｼｯｸM" panose="020B0600000000000000" pitchFamily="50" charset="-128"/>
                <a:ea typeface="HGPｺﾞｼｯｸM" panose="020B0600000000000000" pitchFamily="50" charset="-128"/>
              </a:rPr>
              <a:t>1</a:t>
            </a:r>
            <a:r>
              <a:rPr lang="ja-JP" altLang="en-US" sz="1200" dirty="0">
                <a:latin typeface="HGPｺﾞｼｯｸM" panose="020B0600000000000000" pitchFamily="50" charset="-128"/>
                <a:ea typeface="HGPｺﾞｼｯｸM" panose="020B0600000000000000" pitchFamily="50" charset="-128"/>
              </a:rPr>
              <a:t>２：０</a:t>
            </a:r>
            <a:r>
              <a:rPr lang="en-US" altLang="zh-CN" sz="1200" dirty="0">
                <a:latin typeface="HGPｺﾞｼｯｸM" panose="020B0600000000000000" pitchFamily="50" charset="-128"/>
                <a:ea typeface="HGPｺﾞｼｯｸM" panose="020B0600000000000000" pitchFamily="50" charset="-128"/>
              </a:rPr>
              <a:t>0</a:t>
            </a:r>
          </a:p>
          <a:p>
            <a:r>
              <a:rPr lang="ja-JP" altLang="en-US" sz="1200" dirty="0">
                <a:latin typeface="HGPｺﾞｼｯｸM" panose="020B0600000000000000" pitchFamily="50" charset="-128"/>
                <a:ea typeface="HGPｺﾞｼｯｸM" panose="020B0600000000000000" pitchFamily="50" charset="-128"/>
              </a:rPr>
              <a:t>　　　　　　　　　　　　　　　　　　　　　　　　　　　</a:t>
            </a:r>
            <a:r>
              <a:rPr lang="en-US" altLang="ja-JP" sz="1200" dirty="0">
                <a:latin typeface="HGPｺﾞｼｯｸM" panose="020B0600000000000000" pitchFamily="50" charset="-128"/>
                <a:ea typeface="HGPｺﾞｼｯｸM" panose="020B0600000000000000" pitchFamily="50" charset="-128"/>
              </a:rPr>
              <a:t>13</a:t>
            </a:r>
            <a:r>
              <a:rPr lang="ja-JP" altLang="en-US" sz="1200" dirty="0">
                <a:latin typeface="HGPｺﾞｼｯｸM" panose="020B0600000000000000" pitchFamily="50" charset="-128"/>
                <a:ea typeface="HGPｺﾞｼｯｸM" panose="020B0600000000000000" pitchFamily="50" charset="-128"/>
              </a:rPr>
              <a:t>：００～</a:t>
            </a:r>
            <a:r>
              <a:rPr lang="en-US" altLang="ja-JP" sz="1200" dirty="0">
                <a:latin typeface="HGPｺﾞｼｯｸM" panose="020B0600000000000000" pitchFamily="50" charset="-128"/>
                <a:ea typeface="HGPｺﾞｼｯｸM" panose="020B0600000000000000" pitchFamily="50" charset="-128"/>
              </a:rPr>
              <a:t>17</a:t>
            </a:r>
            <a:r>
              <a:rPr lang="ja-JP" altLang="en-US" sz="1200" dirty="0">
                <a:latin typeface="HGPｺﾞｼｯｸM" panose="020B0600000000000000" pitchFamily="50" charset="-128"/>
                <a:ea typeface="HGPｺﾞｼｯｸM" panose="020B0600000000000000" pitchFamily="50" charset="-128"/>
              </a:rPr>
              <a:t>：</a:t>
            </a:r>
            <a:r>
              <a:rPr lang="en-US" altLang="ja-JP" sz="1200" dirty="0">
                <a:latin typeface="HGPｺﾞｼｯｸM" panose="020B0600000000000000" pitchFamily="50" charset="-128"/>
                <a:ea typeface="HGPｺﾞｼｯｸM" panose="020B0600000000000000" pitchFamily="50" charset="-128"/>
              </a:rPr>
              <a:t>30</a:t>
            </a:r>
            <a:r>
              <a:rPr lang="ja-JP" altLang="en-US" sz="1200" dirty="0">
                <a:latin typeface="HGPｺﾞｼｯｸM" panose="020B0600000000000000" pitchFamily="50" charset="-128"/>
                <a:ea typeface="HGPｺﾞｼｯｸM" panose="020B0600000000000000" pitchFamily="50" charset="-128"/>
              </a:rPr>
              <a:t>　</a:t>
            </a:r>
            <a:endParaRPr lang="en-US" altLang="ja-JP" sz="1200" dirty="0">
              <a:latin typeface="HGPｺﾞｼｯｸM" panose="020B0600000000000000" pitchFamily="50" charset="-128"/>
              <a:ea typeface="HGPｺﾞｼｯｸM" panose="020B0600000000000000" pitchFamily="50" charset="-128"/>
            </a:endParaRPr>
          </a:p>
        </p:txBody>
      </p:sp>
      <p:sp>
        <p:nvSpPr>
          <p:cNvPr id="31" name="TextBox 30"/>
          <p:cNvSpPr txBox="1"/>
          <p:nvPr/>
        </p:nvSpPr>
        <p:spPr>
          <a:xfrm>
            <a:off x="2742605" y="9782540"/>
            <a:ext cx="4212511" cy="338554"/>
          </a:xfrm>
          <a:prstGeom prst="rect">
            <a:avLst/>
          </a:prstGeom>
          <a:noFill/>
        </p:spPr>
        <p:txBody>
          <a:bodyPr wrap="square" rtlCol="0">
            <a:spAutoFit/>
          </a:bodyPr>
          <a:lstStyle/>
          <a:p>
            <a:r>
              <a:rPr lang="ja-JP" altLang="en-US" sz="1600" dirty="0">
                <a:latin typeface="HGP創英角ｺﾞｼｯｸUB" panose="020B0900000000000000" pitchFamily="50" charset="-128"/>
                <a:ea typeface="HGP創英角ｺﾞｼｯｸUB" panose="020B0900000000000000" pitchFamily="50" charset="-128"/>
              </a:rPr>
              <a:t>柏商工会議所　中小企業相談所　経営支援課</a:t>
            </a:r>
            <a:endParaRPr lang="zh-CN" altLang="en-US" sz="1600" dirty="0">
              <a:latin typeface="HGP創英角ｺﾞｼｯｸUB" panose="020B0900000000000000" pitchFamily="50" charset="-128"/>
              <a:ea typeface="HGP創英角ｺﾞｼｯｸUB" panose="020B0900000000000000" pitchFamily="50" charset="-128"/>
            </a:endParaRPr>
          </a:p>
        </p:txBody>
      </p:sp>
      <p:sp>
        <p:nvSpPr>
          <p:cNvPr id="87" name="TextBox 86"/>
          <p:cNvSpPr txBox="1"/>
          <p:nvPr/>
        </p:nvSpPr>
        <p:spPr>
          <a:xfrm>
            <a:off x="2309320" y="9839419"/>
            <a:ext cx="441146" cy="246221"/>
          </a:xfrm>
          <a:prstGeom prst="rect">
            <a:avLst/>
          </a:prstGeom>
          <a:solidFill>
            <a:srgbClr val="E94708"/>
          </a:solidFill>
        </p:spPr>
        <p:txBody>
          <a:bodyPr wrap="none" rtlCol="0">
            <a:spAutoFit/>
          </a:bodyPr>
          <a:lstStyle/>
          <a:p>
            <a:r>
              <a:rPr lang="ja-JP" altLang="en-US" sz="1000" dirty="0">
                <a:solidFill>
                  <a:schemeClr val="bg1"/>
                </a:solidFill>
                <a:latin typeface="HGP創英角ｺﾞｼｯｸUB" panose="020B0900000000000000" pitchFamily="50" charset="-128"/>
                <a:ea typeface="HGP創英角ｺﾞｼｯｸUB" panose="020B0900000000000000" pitchFamily="50" charset="-128"/>
              </a:rPr>
              <a:t>担当</a:t>
            </a:r>
            <a:endParaRPr lang="zh-CN" altLang="en-US" sz="1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5" name="正方形/長方形 4">
            <a:extLst>
              <a:ext uri="{FF2B5EF4-FFF2-40B4-BE49-F238E27FC236}">
                <a16:creationId xmlns:a16="http://schemas.microsoft.com/office/drawing/2014/main" id="{189B88D6-DA4C-B7BC-BB7D-207C2E101C2B}"/>
              </a:ext>
            </a:extLst>
          </p:cNvPr>
          <p:cNvSpPr/>
          <p:nvPr/>
        </p:nvSpPr>
        <p:spPr>
          <a:xfrm>
            <a:off x="963239" y="5381852"/>
            <a:ext cx="1456854" cy="404908"/>
          </a:xfrm>
          <a:prstGeom prst="rect">
            <a:avLst/>
          </a:prstGeom>
          <a:solidFill>
            <a:srgbClr val="E94708"/>
          </a:solidFill>
          <a:ln>
            <a:solidFill>
              <a:srgbClr val="E947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latin typeface="HGP創英角ｺﾞｼｯｸUB" panose="020B0900000000000000" pitchFamily="50" charset="-128"/>
                <a:ea typeface="HGP創英角ｺﾞｼｯｸUB" panose="020B0900000000000000" pitchFamily="50" charset="-128"/>
              </a:rPr>
              <a:t>申込期限</a:t>
            </a:r>
            <a:endParaRPr kumimoji="1" lang="ja-JP" altLang="en-US" sz="1800" dirty="0">
              <a:latin typeface="HGP創英角ｺﾞｼｯｸUB" panose="020B0900000000000000" pitchFamily="50" charset="-128"/>
              <a:ea typeface="HGP創英角ｺﾞｼｯｸUB" panose="020B0900000000000000" pitchFamily="50" charset="-128"/>
            </a:endParaRPr>
          </a:p>
        </p:txBody>
      </p:sp>
      <p:sp>
        <p:nvSpPr>
          <p:cNvPr id="59" name="TextBox 20">
            <a:extLst>
              <a:ext uri="{FF2B5EF4-FFF2-40B4-BE49-F238E27FC236}">
                <a16:creationId xmlns:a16="http://schemas.microsoft.com/office/drawing/2014/main" id="{C5E9DA4A-DC26-0630-2ACB-17ECC4770C37}"/>
              </a:ext>
            </a:extLst>
          </p:cNvPr>
          <p:cNvSpPr txBox="1"/>
          <p:nvPr/>
        </p:nvSpPr>
        <p:spPr>
          <a:xfrm>
            <a:off x="2650842" y="5837640"/>
            <a:ext cx="3520148" cy="461665"/>
          </a:xfrm>
          <a:prstGeom prst="rect">
            <a:avLst/>
          </a:prstGeom>
          <a:noFill/>
        </p:spPr>
        <p:txBody>
          <a:bodyPr wrap="square" rtlCol="0">
            <a:spAutoFit/>
          </a:bodyPr>
          <a:lstStyle/>
          <a:p>
            <a:r>
              <a:rPr lang="ja-JP" altLang="en-US" sz="1800" dirty="0">
                <a:latin typeface="HGP創英角ｺﾞｼｯｸUB" panose="020B0900000000000000" pitchFamily="50" charset="-128"/>
                <a:ea typeface="HGP創英角ｺﾞｼｯｸUB" panose="020B0900000000000000" pitchFamily="50" charset="-128"/>
              </a:rPr>
              <a:t>ＦＡＸ：</a:t>
            </a:r>
            <a:r>
              <a:rPr lang="en-US" altLang="ja-JP" sz="2400" dirty="0">
                <a:latin typeface="HGP創英角ｺﾞｼｯｸUB" panose="020B0900000000000000" pitchFamily="50" charset="-128"/>
                <a:ea typeface="HGP創英角ｺﾞｼｯｸUB" panose="020B0900000000000000" pitchFamily="50" charset="-128"/>
              </a:rPr>
              <a:t>04-7162-3323</a:t>
            </a:r>
            <a:endParaRPr lang="zh-CN" altLang="en-US" sz="800" dirty="0">
              <a:latin typeface="HGP創英角ｺﾞｼｯｸUB" panose="020B0900000000000000" pitchFamily="50" charset="-128"/>
              <a:ea typeface="HGP創英角ｺﾞｼｯｸUB" panose="020B0900000000000000" pitchFamily="50" charset="-128"/>
            </a:endParaRPr>
          </a:p>
        </p:txBody>
      </p:sp>
      <p:sp>
        <p:nvSpPr>
          <p:cNvPr id="61" name="正方形/長方形 60">
            <a:extLst>
              <a:ext uri="{FF2B5EF4-FFF2-40B4-BE49-F238E27FC236}">
                <a16:creationId xmlns:a16="http://schemas.microsoft.com/office/drawing/2014/main" id="{D0006A2F-E611-A79B-19B1-A5670ECEAD84}"/>
              </a:ext>
            </a:extLst>
          </p:cNvPr>
          <p:cNvSpPr/>
          <p:nvPr/>
        </p:nvSpPr>
        <p:spPr>
          <a:xfrm>
            <a:off x="1226600" y="417119"/>
            <a:ext cx="5322375" cy="621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dirty="0">
                <a:solidFill>
                  <a:srgbClr val="E94708"/>
                </a:solidFill>
                <a:latin typeface="HGP創英角ｺﾞｼｯｸUB" panose="020B0900000000000000" pitchFamily="50" charset="-128"/>
                <a:ea typeface="HGP創英角ｺﾞｼｯｸUB" panose="020B0900000000000000" pitchFamily="50" charset="-128"/>
              </a:rPr>
              <a:t>年末融資相談会申込書</a:t>
            </a:r>
            <a:endParaRPr kumimoji="1" lang="ja-JP" altLang="en-US" sz="4000" dirty="0">
              <a:solidFill>
                <a:srgbClr val="E94708"/>
              </a:solidFill>
              <a:latin typeface="HGP創英角ｺﾞｼｯｸUB" panose="020B0900000000000000" pitchFamily="50" charset="-128"/>
              <a:ea typeface="HGP創英角ｺﾞｼｯｸUB" panose="020B0900000000000000" pitchFamily="50" charset="-128"/>
            </a:endParaRPr>
          </a:p>
        </p:txBody>
      </p:sp>
      <p:sp>
        <p:nvSpPr>
          <p:cNvPr id="6" name="正方形/長方形 5">
            <a:extLst>
              <a:ext uri="{FF2B5EF4-FFF2-40B4-BE49-F238E27FC236}">
                <a16:creationId xmlns:a16="http://schemas.microsoft.com/office/drawing/2014/main" id="{89AC6CB0-0933-CAA9-E3FE-38E948F63ADE}"/>
              </a:ext>
            </a:extLst>
          </p:cNvPr>
          <p:cNvSpPr/>
          <p:nvPr/>
        </p:nvSpPr>
        <p:spPr>
          <a:xfrm>
            <a:off x="964567" y="409645"/>
            <a:ext cx="5846440" cy="676812"/>
          </a:xfrm>
          <a:prstGeom prst="rect">
            <a:avLst/>
          </a:prstGeom>
          <a:no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7" name="Picture 26">
            <a:extLst>
              <a:ext uri="{FF2B5EF4-FFF2-40B4-BE49-F238E27FC236}">
                <a16:creationId xmlns:a16="http://schemas.microsoft.com/office/drawing/2014/main" id="{B1100A6D-0347-4D31-9DCE-EC1CF5DD01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1573" y="10252018"/>
            <a:ext cx="393056" cy="215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 name="TextBox 34"/>
          <p:cNvSpPr txBox="1"/>
          <p:nvPr/>
        </p:nvSpPr>
        <p:spPr>
          <a:xfrm>
            <a:off x="2301369" y="10222253"/>
            <a:ext cx="449162" cy="246221"/>
          </a:xfrm>
          <a:prstGeom prst="rect">
            <a:avLst/>
          </a:prstGeom>
          <a:solidFill>
            <a:srgbClr val="E94708"/>
          </a:solidFill>
        </p:spPr>
        <p:txBody>
          <a:bodyPr wrap="none" rtlCol="0">
            <a:spAutoFit/>
          </a:bodyPr>
          <a:lstStyle/>
          <a:p>
            <a:r>
              <a:rPr lang="ja-JP" altLang="en-US" sz="1000" dirty="0">
                <a:solidFill>
                  <a:schemeClr val="bg1"/>
                </a:solidFill>
                <a:latin typeface="HGP創英角ｺﾞｼｯｸUB" panose="020B0900000000000000" pitchFamily="50" charset="-128"/>
                <a:ea typeface="HGP創英角ｺﾞｼｯｸUB" panose="020B0900000000000000" pitchFamily="50" charset="-128"/>
              </a:rPr>
              <a:t>ＴＥＬ</a:t>
            </a:r>
            <a:endParaRPr lang="zh-CN" altLang="en-US" sz="1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94" name="正方形/長方形 93">
            <a:extLst>
              <a:ext uri="{FF2B5EF4-FFF2-40B4-BE49-F238E27FC236}">
                <a16:creationId xmlns:a16="http://schemas.microsoft.com/office/drawing/2014/main" id="{56136AA2-F174-D632-09D0-A6239C90D680}"/>
              </a:ext>
            </a:extLst>
          </p:cNvPr>
          <p:cNvSpPr/>
          <p:nvPr/>
        </p:nvSpPr>
        <p:spPr>
          <a:xfrm>
            <a:off x="886108" y="6538245"/>
            <a:ext cx="2558839"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600" dirty="0">
                <a:solidFill>
                  <a:srgbClr val="E94708"/>
                </a:solidFill>
                <a:latin typeface="HGP創英角ｺﾞｼｯｸUB" panose="020B0900000000000000" pitchFamily="50" charset="-128"/>
                <a:ea typeface="HGP創英角ｺﾞｼｯｸUB" panose="020B0900000000000000" pitchFamily="50" charset="-128"/>
              </a:rPr>
              <a:t>相談時ご用意いただくもの</a:t>
            </a:r>
            <a:endParaRPr kumimoji="1" lang="ja-JP" altLang="en-US" sz="1600" dirty="0">
              <a:solidFill>
                <a:srgbClr val="E94708"/>
              </a:solidFill>
              <a:latin typeface="HGP創英角ｺﾞｼｯｸUB" panose="020B0900000000000000" pitchFamily="50" charset="-128"/>
              <a:ea typeface="HGP創英角ｺﾞｼｯｸUB" panose="020B0900000000000000" pitchFamily="50" charset="-128"/>
            </a:endParaRPr>
          </a:p>
        </p:txBody>
      </p:sp>
      <p:sp>
        <p:nvSpPr>
          <p:cNvPr id="112" name="正方形/長方形 111">
            <a:extLst>
              <a:ext uri="{FF2B5EF4-FFF2-40B4-BE49-F238E27FC236}">
                <a16:creationId xmlns:a16="http://schemas.microsoft.com/office/drawing/2014/main" id="{C25E1448-13A2-B809-EAD4-B3FF85055764}"/>
              </a:ext>
            </a:extLst>
          </p:cNvPr>
          <p:cNvSpPr/>
          <p:nvPr/>
        </p:nvSpPr>
        <p:spPr>
          <a:xfrm>
            <a:off x="1172748" y="8814293"/>
            <a:ext cx="5430079"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rgbClr val="00B050"/>
                </a:solidFill>
                <a:latin typeface="HGP創英角ｺﾞｼｯｸUB" panose="020B0900000000000000" pitchFamily="50" charset="-128"/>
                <a:ea typeface="HGP創英角ｺﾞｼｯｸUB" panose="020B0900000000000000" pitchFamily="50" charset="-128"/>
              </a:rPr>
              <a:t>ご記入いただいた情報は、柏商工会議所および日本政策金融公庫が以下の範囲内で利用します。</a:t>
            </a:r>
            <a:endParaRPr lang="en-US" altLang="ja-JP" sz="1000" dirty="0">
              <a:solidFill>
                <a:srgbClr val="00B050"/>
              </a:solidFill>
              <a:latin typeface="HGP創英角ｺﾞｼｯｸUB" panose="020B0900000000000000" pitchFamily="50" charset="-128"/>
              <a:ea typeface="HGP創英角ｺﾞｼｯｸUB" panose="020B0900000000000000" pitchFamily="50" charset="-128"/>
            </a:endParaRPr>
          </a:p>
        </p:txBody>
      </p:sp>
      <p:sp>
        <p:nvSpPr>
          <p:cNvPr id="56" name="正方形/長方形 55">
            <a:extLst>
              <a:ext uri="{FF2B5EF4-FFF2-40B4-BE49-F238E27FC236}">
                <a16:creationId xmlns:a16="http://schemas.microsoft.com/office/drawing/2014/main" id="{E59BD45B-0E14-D3DC-051B-D237570D58EC}"/>
              </a:ext>
            </a:extLst>
          </p:cNvPr>
          <p:cNvSpPr/>
          <p:nvPr/>
        </p:nvSpPr>
        <p:spPr>
          <a:xfrm>
            <a:off x="964567" y="1475287"/>
            <a:ext cx="5846440" cy="3714946"/>
          </a:xfrm>
          <a:prstGeom prst="rect">
            <a:avLst/>
          </a:prstGeom>
          <a:no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a:extLst>
              <a:ext uri="{FF2B5EF4-FFF2-40B4-BE49-F238E27FC236}">
                <a16:creationId xmlns:a16="http://schemas.microsoft.com/office/drawing/2014/main" id="{4A643C1C-772E-1B71-5C5B-52D49B8F6D9B}"/>
              </a:ext>
            </a:extLst>
          </p:cNvPr>
          <p:cNvSpPr/>
          <p:nvPr/>
        </p:nvSpPr>
        <p:spPr>
          <a:xfrm>
            <a:off x="963239" y="6005264"/>
            <a:ext cx="1456854" cy="404908"/>
          </a:xfrm>
          <a:prstGeom prst="rect">
            <a:avLst/>
          </a:prstGeom>
          <a:solidFill>
            <a:srgbClr val="E94708"/>
          </a:solidFill>
          <a:ln>
            <a:solidFill>
              <a:srgbClr val="E947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latin typeface="HGP創英角ｺﾞｼｯｸUB" panose="020B0900000000000000" pitchFamily="50" charset="-128"/>
                <a:ea typeface="HGP創英角ｺﾞｼｯｸUB" panose="020B0900000000000000" pitchFamily="50" charset="-128"/>
              </a:rPr>
              <a:t>申 込 先</a:t>
            </a:r>
            <a:endParaRPr kumimoji="1" lang="ja-JP" altLang="en-US" sz="1800" dirty="0">
              <a:latin typeface="HGP創英角ｺﾞｼｯｸUB" panose="020B0900000000000000" pitchFamily="50" charset="-128"/>
              <a:ea typeface="HGP創英角ｺﾞｼｯｸUB" panose="020B0900000000000000" pitchFamily="50" charset="-128"/>
            </a:endParaRPr>
          </a:p>
        </p:txBody>
      </p:sp>
      <p:sp>
        <p:nvSpPr>
          <p:cNvPr id="63" name="正方形/長方形 62">
            <a:extLst>
              <a:ext uri="{FF2B5EF4-FFF2-40B4-BE49-F238E27FC236}">
                <a16:creationId xmlns:a16="http://schemas.microsoft.com/office/drawing/2014/main" id="{6EDEFFA0-03F0-9AD5-CE28-D13E7B1F03EA}"/>
              </a:ext>
            </a:extLst>
          </p:cNvPr>
          <p:cNvSpPr/>
          <p:nvPr/>
        </p:nvSpPr>
        <p:spPr>
          <a:xfrm>
            <a:off x="686398" y="1056456"/>
            <a:ext cx="6402779"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E94708"/>
                </a:solidFill>
                <a:latin typeface="HGP創英角ｺﾞｼｯｸUB" panose="020B0900000000000000" pitchFamily="50" charset="-128"/>
                <a:ea typeface="HGP創英角ｺﾞｼｯｸUB" panose="020B0900000000000000" pitchFamily="50" charset="-128"/>
              </a:rPr>
              <a:t>以下の必要事項をご記入いただき、「申込先」宛にＦＡＸにてお申込みください。</a:t>
            </a:r>
            <a:endParaRPr kumimoji="1" lang="ja-JP" altLang="en-US" sz="1400" dirty="0">
              <a:solidFill>
                <a:srgbClr val="E94708"/>
              </a:solidFill>
              <a:latin typeface="HGP創英角ｺﾞｼｯｸUB" panose="020B0900000000000000" pitchFamily="50" charset="-128"/>
              <a:ea typeface="HGP創英角ｺﾞｼｯｸUB" panose="020B0900000000000000" pitchFamily="50" charset="-128"/>
            </a:endParaRPr>
          </a:p>
        </p:txBody>
      </p:sp>
      <p:sp>
        <p:nvSpPr>
          <p:cNvPr id="64" name="TextBox 20">
            <a:extLst>
              <a:ext uri="{FF2B5EF4-FFF2-40B4-BE49-F238E27FC236}">
                <a16:creationId xmlns:a16="http://schemas.microsoft.com/office/drawing/2014/main" id="{B477E1A1-C1B6-BC3B-9BBA-26FDE5E94020}"/>
              </a:ext>
            </a:extLst>
          </p:cNvPr>
          <p:cNvSpPr txBox="1"/>
          <p:nvPr/>
        </p:nvSpPr>
        <p:spPr>
          <a:xfrm>
            <a:off x="1127505" y="1604971"/>
            <a:ext cx="1477950" cy="307777"/>
          </a:xfrm>
          <a:prstGeom prst="rect">
            <a:avLst/>
          </a:prstGeom>
          <a:noFill/>
        </p:spPr>
        <p:txBody>
          <a:bodyPr wrap="square" rtlCol="0">
            <a:spAutoFit/>
          </a:bodyPr>
          <a:lstStyle/>
          <a:p>
            <a:pPr algn="ctr"/>
            <a:r>
              <a:rPr lang="ja-JP" altLang="en-US" sz="1400" dirty="0">
                <a:latin typeface="HGP創英角ｺﾞｼｯｸUB" panose="020B0900000000000000" pitchFamily="50" charset="-128"/>
                <a:ea typeface="HGP創英角ｺﾞｼｯｸUB" panose="020B0900000000000000" pitchFamily="50" charset="-128"/>
              </a:rPr>
              <a:t>事業所名・屋号</a:t>
            </a:r>
            <a:endParaRPr lang="zh-CN" altLang="en-US" sz="900" dirty="0">
              <a:latin typeface="HGP創英角ｺﾞｼｯｸUB" panose="020B0900000000000000" pitchFamily="50" charset="-128"/>
              <a:ea typeface="HGP創英角ｺﾞｼｯｸUB" panose="020B0900000000000000" pitchFamily="50" charset="-128"/>
            </a:endParaRPr>
          </a:p>
        </p:txBody>
      </p:sp>
      <p:sp>
        <p:nvSpPr>
          <p:cNvPr id="65" name="TextBox 20">
            <a:extLst>
              <a:ext uri="{FF2B5EF4-FFF2-40B4-BE49-F238E27FC236}">
                <a16:creationId xmlns:a16="http://schemas.microsoft.com/office/drawing/2014/main" id="{4668A488-20F6-0A28-E9B6-AB52811D655C}"/>
              </a:ext>
            </a:extLst>
          </p:cNvPr>
          <p:cNvSpPr txBox="1"/>
          <p:nvPr/>
        </p:nvSpPr>
        <p:spPr>
          <a:xfrm>
            <a:off x="1127505" y="2058606"/>
            <a:ext cx="1477950" cy="307777"/>
          </a:xfrm>
          <a:prstGeom prst="rect">
            <a:avLst/>
          </a:prstGeom>
          <a:noFill/>
        </p:spPr>
        <p:txBody>
          <a:bodyPr wrap="square" rtlCol="0">
            <a:spAutoFit/>
          </a:bodyPr>
          <a:lstStyle/>
          <a:p>
            <a:pPr algn="ctr"/>
            <a:r>
              <a:rPr lang="ja-JP" altLang="en-US" sz="1400" dirty="0">
                <a:latin typeface="HGP創英角ｺﾞｼｯｸUB" panose="020B0900000000000000" pitchFamily="50" charset="-128"/>
                <a:ea typeface="HGP創英角ｺﾞｼｯｸUB" panose="020B0900000000000000" pitchFamily="50" charset="-128"/>
              </a:rPr>
              <a:t>代表者名</a:t>
            </a:r>
            <a:endParaRPr lang="zh-CN" altLang="en-US" sz="900" dirty="0">
              <a:latin typeface="HGP創英角ｺﾞｼｯｸUB" panose="020B0900000000000000" pitchFamily="50" charset="-128"/>
              <a:ea typeface="HGP創英角ｺﾞｼｯｸUB" panose="020B0900000000000000" pitchFamily="50" charset="-128"/>
            </a:endParaRPr>
          </a:p>
        </p:txBody>
      </p:sp>
      <p:sp>
        <p:nvSpPr>
          <p:cNvPr id="69" name="TextBox 20">
            <a:extLst>
              <a:ext uri="{FF2B5EF4-FFF2-40B4-BE49-F238E27FC236}">
                <a16:creationId xmlns:a16="http://schemas.microsoft.com/office/drawing/2014/main" id="{6C00E8E4-6106-99DD-AF59-9673EB9410F3}"/>
              </a:ext>
            </a:extLst>
          </p:cNvPr>
          <p:cNvSpPr txBox="1"/>
          <p:nvPr/>
        </p:nvSpPr>
        <p:spPr>
          <a:xfrm>
            <a:off x="1127505" y="2845226"/>
            <a:ext cx="1477950" cy="307777"/>
          </a:xfrm>
          <a:prstGeom prst="rect">
            <a:avLst/>
          </a:prstGeom>
          <a:noFill/>
        </p:spPr>
        <p:txBody>
          <a:bodyPr wrap="square" rtlCol="0">
            <a:spAutoFit/>
          </a:bodyPr>
          <a:lstStyle/>
          <a:p>
            <a:pPr algn="ctr"/>
            <a:r>
              <a:rPr lang="ja-JP" altLang="en-US" sz="1400" dirty="0">
                <a:latin typeface="HGP創英角ｺﾞｼｯｸUB" panose="020B0900000000000000" pitchFamily="50" charset="-128"/>
                <a:ea typeface="HGP創英角ｺﾞｼｯｸUB" panose="020B0900000000000000" pitchFamily="50" charset="-128"/>
              </a:rPr>
              <a:t>連絡先</a:t>
            </a:r>
            <a:endParaRPr lang="zh-CN" altLang="en-US" sz="900" dirty="0">
              <a:latin typeface="HGP創英角ｺﾞｼｯｸUB" panose="020B0900000000000000" pitchFamily="50" charset="-128"/>
              <a:ea typeface="HGP創英角ｺﾞｼｯｸUB" panose="020B0900000000000000" pitchFamily="50" charset="-128"/>
            </a:endParaRPr>
          </a:p>
        </p:txBody>
      </p:sp>
      <p:sp>
        <p:nvSpPr>
          <p:cNvPr id="71" name="TextBox 20">
            <a:extLst>
              <a:ext uri="{FF2B5EF4-FFF2-40B4-BE49-F238E27FC236}">
                <a16:creationId xmlns:a16="http://schemas.microsoft.com/office/drawing/2014/main" id="{44F06AC2-FE07-AE16-1A54-B6045FBB82D4}"/>
              </a:ext>
            </a:extLst>
          </p:cNvPr>
          <p:cNvSpPr txBox="1"/>
          <p:nvPr/>
        </p:nvSpPr>
        <p:spPr>
          <a:xfrm>
            <a:off x="1127505" y="2439216"/>
            <a:ext cx="1477950" cy="307777"/>
          </a:xfrm>
          <a:prstGeom prst="rect">
            <a:avLst/>
          </a:prstGeom>
          <a:noFill/>
        </p:spPr>
        <p:txBody>
          <a:bodyPr wrap="square" rtlCol="0">
            <a:spAutoFit/>
          </a:bodyPr>
          <a:lstStyle/>
          <a:p>
            <a:pPr algn="ctr"/>
            <a:r>
              <a:rPr lang="ja-JP" altLang="en-US" sz="1400" dirty="0">
                <a:latin typeface="HGP創英角ｺﾞｼｯｸUB" panose="020B0900000000000000" pitchFamily="50" charset="-128"/>
                <a:ea typeface="HGP創英角ｺﾞｼｯｸUB" panose="020B0900000000000000" pitchFamily="50" charset="-128"/>
              </a:rPr>
              <a:t>事業所所在地</a:t>
            </a:r>
            <a:endParaRPr lang="zh-CN" altLang="en-US" sz="900" dirty="0">
              <a:latin typeface="HGP創英角ｺﾞｼｯｸUB" panose="020B0900000000000000" pitchFamily="50" charset="-128"/>
              <a:ea typeface="HGP創英角ｺﾞｼｯｸUB" panose="020B0900000000000000" pitchFamily="50" charset="-128"/>
            </a:endParaRPr>
          </a:p>
        </p:txBody>
      </p:sp>
      <p:sp>
        <p:nvSpPr>
          <p:cNvPr id="72" name="TextBox 20">
            <a:extLst>
              <a:ext uri="{FF2B5EF4-FFF2-40B4-BE49-F238E27FC236}">
                <a16:creationId xmlns:a16="http://schemas.microsoft.com/office/drawing/2014/main" id="{CBB28D0C-AD2C-BEF1-CC7A-A6911215E6C3}"/>
              </a:ext>
            </a:extLst>
          </p:cNvPr>
          <p:cNvSpPr txBox="1"/>
          <p:nvPr/>
        </p:nvSpPr>
        <p:spPr>
          <a:xfrm>
            <a:off x="1127505" y="3267111"/>
            <a:ext cx="1477950" cy="307777"/>
          </a:xfrm>
          <a:prstGeom prst="rect">
            <a:avLst/>
          </a:prstGeom>
          <a:noFill/>
        </p:spPr>
        <p:txBody>
          <a:bodyPr wrap="square" rtlCol="0">
            <a:spAutoFit/>
          </a:bodyPr>
          <a:lstStyle/>
          <a:p>
            <a:pPr algn="ctr"/>
            <a:r>
              <a:rPr lang="ja-JP" altLang="en-US" sz="1400" dirty="0">
                <a:latin typeface="HGP創英角ｺﾞｼｯｸUB" panose="020B0900000000000000" pitchFamily="50" charset="-128"/>
                <a:ea typeface="HGP創英角ｺﾞｼｯｸUB" panose="020B0900000000000000" pitchFamily="50" charset="-128"/>
              </a:rPr>
              <a:t>業種</a:t>
            </a:r>
            <a:endParaRPr lang="zh-CN" altLang="en-US" sz="900" dirty="0">
              <a:latin typeface="HGP創英角ｺﾞｼｯｸUB" panose="020B0900000000000000" pitchFamily="50" charset="-128"/>
              <a:ea typeface="HGP創英角ｺﾞｼｯｸUB" panose="020B0900000000000000" pitchFamily="50" charset="-128"/>
            </a:endParaRPr>
          </a:p>
        </p:txBody>
      </p:sp>
      <p:cxnSp>
        <p:nvCxnSpPr>
          <p:cNvPr id="73" name="直線コネクタ 72">
            <a:extLst>
              <a:ext uri="{FF2B5EF4-FFF2-40B4-BE49-F238E27FC236}">
                <a16:creationId xmlns:a16="http://schemas.microsoft.com/office/drawing/2014/main" id="{216FA73C-2D85-F5E8-5338-C6F00B55603B}"/>
              </a:ext>
            </a:extLst>
          </p:cNvPr>
          <p:cNvCxnSpPr>
            <a:cxnSpLocks/>
          </p:cNvCxnSpPr>
          <p:nvPr/>
        </p:nvCxnSpPr>
        <p:spPr>
          <a:xfrm>
            <a:off x="1215186" y="1972996"/>
            <a:ext cx="5220000"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2" name="TextBox 20">
            <a:extLst>
              <a:ext uri="{FF2B5EF4-FFF2-40B4-BE49-F238E27FC236}">
                <a16:creationId xmlns:a16="http://schemas.microsoft.com/office/drawing/2014/main" id="{8E46954D-BEDE-D611-CA35-1A8AB05A1793}"/>
              </a:ext>
            </a:extLst>
          </p:cNvPr>
          <p:cNvSpPr txBox="1"/>
          <p:nvPr/>
        </p:nvSpPr>
        <p:spPr>
          <a:xfrm>
            <a:off x="1127505" y="4479184"/>
            <a:ext cx="1477950" cy="307777"/>
          </a:xfrm>
          <a:prstGeom prst="rect">
            <a:avLst/>
          </a:prstGeom>
          <a:noFill/>
        </p:spPr>
        <p:txBody>
          <a:bodyPr wrap="square" rtlCol="0">
            <a:spAutoFit/>
          </a:bodyPr>
          <a:lstStyle/>
          <a:p>
            <a:pPr algn="ctr"/>
            <a:r>
              <a:rPr lang="ja-JP" altLang="en-US" sz="1400" dirty="0">
                <a:latin typeface="HGP創英角ｺﾞｼｯｸUB" panose="020B0900000000000000" pitchFamily="50" charset="-128"/>
                <a:ea typeface="HGP創英角ｺﾞｼｯｸUB" panose="020B0900000000000000" pitchFamily="50" charset="-128"/>
              </a:rPr>
              <a:t>ご希望時間枠</a:t>
            </a:r>
            <a:endParaRPr lang="zh-CN" altLang="en-US" sz="900" dirty="0">
              <a:latin typeface="HGP創英角ｺﾞｼｯｸUB" panose="020B0900000000000000" pitchFamily="50" charset="-128"/>
              <a:ea typeface="HGP創英角ｺﾞｼｯｸUB" panose="020B0900000000000000" pitchFamily="50" charset="-128"/>
            </a:endParaRPr>
          </a:p>
        </p:txBody>
      </p:sp>
      <p:sp>
        <p:nvSpPr>
          <p:cNvPr id="88" name="TextBox 20">
            <a:extLst>
              <a:ext uri="{FF2B5EF4-FFF2-40B4-BE49-F238E27FC236}">
                <a16:creationId xmlns:a16="http://schemas.microsoft.com/office/drawing/2014/main" id="{9B632C5C-30F9-DDEC-3DF6-13937454DC53}"/>
              </a:ext>
            </a:extLst>
          </p:cNvPr>
          <p:cNvSpPr txBox="1"/>
          <p:nvPr/>
        </p:nvSpPr>
        <p:spPr>
          <a:xfrm>
            <a:off x="1127505" y="4095396"/>
            <a:ext cx="1477950" cy="307777"/>
          </a:xfrm>
          <a:prstGeom prst="rect">
            <a:avLst/>
          </a:prstGeom>
          <a:noFill/>
        </p:spPr>
        <p:txBody>
          <a:bodyPr wrap="square" rtlCol="0">
            <a:spAutoFit/>
          </a:bodyPr>
          <a:lstStyle/>
          <a:p>
            <a:pPr algn="ctr"/>
            <a:r>
              <a:rPr lang="ja-JP" altLang="en-US" sz="1400" dirty="0">
                <a:latin typeface="HGP創英角ｺﾞｼｯｸUB" panose="020B0900000000000000" pitchFamily="50" charset="-128"/>
                <a:ea typeface="HGP創英角ｺﾞｼｯｸUB" panose="020B0900000000000000" pitchFamily="50" charset="-128"/>
              </a:rPr>
              <a:t>ご相談内容</a:t>
            </a:r>
            <a:endParaRPr lang="zh-CN" altLang="en-US" sz="900" dirty="0">
              <a:latin typeface="HGP創英角ｺﾞｼｯｸUB" panose="020B0900000000000000" pitchFamily="50" charset="-128"/>
              <a:ea typeface="HGP創英角ｺﾞｼｯｸUB" panose="020B0900000000000000" pitchFamily="50" charset="-128"/>
            </a:endParaRPr>
          </a:p>
        </p:txBody>
      </p:sp>
      <p:cxnSp>
        <p:nvCxnSpPr>
          <p:cNvPr id="91" name="直線コネクタ 90">
            <a:extLst>
              <a:ext uri="{FF2B5EF4-FFF2-40B4-BE49-F238E27FC236}">
                <a16:creationId xmlns:a16="http://schemas.microsoft.com/office/drawing/2014/main" id="{9E8FE881-CE34-30FA-C8E2-82D506419C17}"/>
              </a:ext>
            </a:extLst>
          </p:cNvPr>
          <p:cNvCxnSpPr>
            <a:cxnSpLocks/>
          </p:cNvCxnSpPr>
          <p:nvPr/>
        </p:nvCxnSpPr>
        <p:spPr>
          <a:xfrm>
            <a:off x="1215186" y="4432798"/>
            <a:ext cx="5220000"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 name="直線コネクタ 91">
            <a:extLst>
              <a:ext uri="{FF2B5EF4-FFF2-40B4-BE49-F238E27FC236}">
                <a16:creationId xmlns:a16="http://schemas.microsoft.com/office/drawing/2014/main" id="{A56E9FB4-7C25-87A5-B47E-F12D9F627121}"/>
              </a:ext>
            </a:extLst>
          </p:cNvPr>
          <p:cNvCxnSpPr>
            <a:cxnSpLocks/>
          </p:cNvCxnSpPr>
          <p:nvPr/>
        </p:nvCxnSpPr>
        <p:spPr>
          <a:xfrm>
            <a:off x="1215186" y="2396376"/>
            <a:ext cx="5220000"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 name="直線コネクタ 94">
            <a:extLst>
              <a:ext uri="{FF2B5EF4-FFF2-40B4-BE49-F238E27FC236}">
                <a16:creationId xmlns:a16="http://schemas.microsoft.com/office/drawing/2014/main" id="{C228F999-1C82-7E18-F81A-A182D5101363}"/>
              </a:ext>
            </a:extLst>
          </p:cNvPr>
          <p:cNvCxnSpPr>
            <a:cxnSpLocks/>
          </p:cNvCxnSpPr>
          <p:nvPr/>
        </p:nvCxnSpPr>
        <p:spPr>
          <a:xfrm>
            <a:off x="1215186" y="2832456"/>
            <a:ext cx="5220000"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22F69688-C242-E5A7-C529-61FDD70FC2C8}"/>
              </a:ext>
            </a:extLst>
          </p:cNvPr>
          <p:cNvCxnSpPr>
            <a:cxnSpLocks/>
          </p:cNvCxnSpPr>
          <p:nvPr/>
        </p:nvCxnSpPr>
        <p:spPr>
          <a:xfrm>
            <a:off x="1215186" y="3243136"/>
            <a:ext cx="5220000"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a:extLst>
              <a:ext uri="{FF2B5EF4-FFF2-40B4-BE49-F238E27FC236}">
                <a16:creationId xmlns:a16="http://schemas.microsoft.com/office/drawing/2014/main" id="{D2FA337D-2DE3-210F-972C-B5A7168D967E}"/>
              </a:ext>
            </a:extLst>
          </p:cNvPr>
          <p:cNvCxnSpPr>
            <a:cxnSpLocks/>
          </p:cNvCxnSpPr>
          <p:nvPr/>
        </p:nvCxnSpPr>
        <p:spPr>
          <a:xfrm>
            <a:off x="1215186" y="4060216"/>
            <a:ext cx="5220000"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a:extLst>
              <a:ext uri="{FF2B5EF4-FFF2-40B4-BE49-F238E27FC236}">
                <a16:creationId xmlns:a16="http://schemas.microsoft.com/office/drawing/2014/main" id="{62AEA79D-481C-3322-6FD9-FB522C8ACF98}"/>
              </a:ext>
            </a:extLst>
          </p:cNvPr>
          <p:cNvCxnSpPr>
            <a:cxnSpLocks/>
          </p:cNvCxnSpPr>
          <p:nvPr/>
        </p:nvCxnSpPr>
        <p:spPr>
          <a:xfrm rot="240000">
            <a:off x="2604430" y="1648541"/>
            <a:ext cx="17925" cy="25200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a:extLst>
              <a:ext uri="{FF2B5EF4-FFF2-40B4-BE49-F238E27FC236}">
                <a16:creationId xmlns:a16="http://schemas.microsoft.com/office/drawing/2014/main" id="{6638689E-D511-DDE9-4526-B72EEFDC0B11}"/>
              </a:ext>
            </a:extLst>
          </p:cNvPr>
          <p:cNvCxnSpPr>
            <a:cxnSpLocks/>
          </p:cNvCxnSpPr>
          <p:nvPr/>
        </p:nvCxnSpPr>
        <p:spPr>
          <a:xfrm rot="240000">
            <a:off x="2604430" y="2062087"/>
            <a:ext cx="17925" cy="25200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E5619FB4-3DC7-A534-9FB0-24EBBF46E263}"/>
              </a:ext>
            </a:extLst>
          </p:cNvPr>
          <p:cNvCxnSpPr>
            <a:cxnSpLocks/>
          </p:cNvCxnSpPr>
          <p:nvPr/>
        </p:nvCxnSpPr>
        <p:spPr>
          <a:xfrm rot="240000">
            <a:off x="2604430" y="2479767"/>
            <a:ext cx="17925" cy="25200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a:extLst>
              <a:ext uri="{FF2B5EF4-FFF2-40B4-BE49-F238E27FC236}">
                <a16:creationId xmlns:a16="http://schemas.microsoft.com/office/drawing/2014/main" id="{45CAC1AE-AC37-96CB-7E8C-6FB1C1A7834B}"/>
              </a:ext>
            </a:extLst>
          </p:cNvPr>
          <p:cNvCxnSpPr>
            <a:cxnSpLocks/>
          </p:cNvCxnSpPr>
          <p:nvPr/>
        </p:nvCxnSpPr>
        <p:spPr>
          <a:xfrm rot="240000">
            <a:off x="2604430" y="2895380"/>
            <a:ext cx="17925" cy="25200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a:extLst>
              <a:ext uri="{FF2B5EF4-FFF2-40B4-BE49-F238E27FC236}">
                <a16:creationId xmlns:a16="http://schemas.microsoft.com/office/drawing/2014/main" id="{CF85A4E7-1480-44B5-F9A6-E1181BA8E4EA}"/>
              </a:ext>
            </a:extLst>
          </p:cNvPr>
          <p:cNvCxnSpPr>
            <a:cxnSpLocks/>
          </p:cNvCxnSpPr>
          <p:nvPr/>
        </p:nvCxnSpPr>
        <p:spPr>
          <a:xfrm rot="240000">
            <a:off x="2604430" y="4132210"/>
            <a:ext cx="17925" cy="25200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a:extLst>
              <a:ext uri="{FF2B5EF4-FFF2-40B4-BE49-F238E27FC236}">
                <a16:creationId xmlns:a16="http://schemas.microsoft.com/office/drawing/2014/main" id="{8E62944C-2D9C-69D9-2A3F-4485741F036F}"/>
              </a:ext>
            </a:extLst>
          </p:cNvPr>
          <p:cNvCxnSpPr>
            <a:cxnSpLocks/>
          </p:cNvCxnSpPr>
          <p:nvPr/>
        </p:nvCxnSpPr>
        <p:spPr>
          <a:xfrm rot="240000">
            <a:off x="2604430" y="3743440"/>
            <a:ext cx="17925" cy="25200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a:extLst>
              <a:ext uri="{FF2B5EF4-FFF2-40B4-BE49-F238E27FC236}">
                <a16:creationId xmlns:a16="http://schemas.microsoft.com/office/drawing/2014/main" id="{5FF97466-5FB6-AC08-946E-138ED4AE526A}"/>
              </a:ext>
            </a:extLst>
          </p:cNvPr>
          <p:cNvCxnSpPr>
            <a:cxnSpLocks/>
          </p:cNvCxnSpPr>
          <p:nvPr/>
        </p:nvCxnSpPr>
        <p:spPr>
          <a:xfrm rot="240000">
            <a:off x="2604430" y="4552900"/>
            <a:ext cx="17925" cy="25200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6" name="TextBox 20">
            <a:extLst>
              <a:ext uri="{FF2B5EF4-FFF2-40B4-BE49-F238E27FC236}">
                <a16:creationId xmlns:a16="http://schemas.microsoft.com/office/drawing/2014/main" id="{44295514-916A-568B-5E55-004D4700F16B}"/>
              </a:ext>
            </a:extLst>
          </p:cNvPr>
          <p:cNvSpPr txBox="1"/>
          <p:nvPr/>
        </p:nvSpPr>
        <p:spPr>
          <a:xfrm>
            <a:off x="2800735" y="4448315"/>
            <a:ext cx="3614473" cy="523220"/>
          </a:xfrm>
          <a:prstGeom prst="rect">
            <a:avLst/>
          </a:prstGeom>
          <a:noFill/>
        </p:spPr>
        <p:txBody>
          <a:bodyPr wrap="square" rtlCol="0">
            <a:spAutoFit/>
          </a:bodyPr>
          <a:lstStyle/>
          <a:p>
            <a:r>
              <a:rPr lang="ja-JP" altLang="en-US" sz="1400" dirty="0">
                <a:latin typeface="HGP創英角ｺﾞｼｯｸUB" panose="020B0900000000000000" pitchFamily="50" charset="-128"/>
                <a:ea typeface="HGP創英角ｺﾞｼｯｸUB" panose="020B0900000000000000" pitchFamily="50" charset="-128"/>
              </a:rPr>
              <a:t>□ </a:t>
            </a:r>
            <a:r>
              <a:rPr lang="en-US" altLang="ja-JP" sz="1400" dirty="0">
                <a:latin typeface="HGP創英角ｺﾞｼｯｸUB" panose="020B0900000000000000" pitchFamily="50" charset="-128"/>
                <a:ea typeface="HGP創英角ｺﾞｼｯｸUB" panose="020B0900000000000000" pitchFamily="50" charset="-128"/>
              </a:rPr>
              <a:t>10</a:t>
            </a:r>
            <a:r>
              <a:rPr lang="ja-JP" altLang="en-US" sz="1400" dirty="0">
                <a:latin typeface="HGP創英角ｺﾞｼｯｸUB" panose="020B0900000000000000" pitchFamily="50" charset="-128"/>
                <a:ea typeface="HGP創英角ｺﾞｼｯｸUB" panose="020B0900000000000000" pitchFamily="50" charset="-128"/>
              </a:rPr>
              <a:t>：</a:t>
            </a:r>
            <a:r>
              <a:rPr lang="en-US" altLang="ja-JP" sz="1400" dirty="0">
                <a:latin typeface="HGP創英角ｺﾞｼｯｸUB" panose="020B0900000000000000" pitchFamily="50" charset="-128"/>
                <a:ea typeface="HGP創英角ｺﾞｼｯｸUB" panose="020B0900000000000000" pitchFamily="50" charset="-128"/>
              </a:rPr>
              <a:t>00</a:t>
            </a:r>
            <a:r>
              <a:rPr lang="ja-JP" altLang="en-US" sz="1400" dirty="0">
                <a:latin typeface="HGP創英角ｺﾞｼｯｸUB" panose="020B0900000000000000" pitchFamily="50" charset="-128"/>
                <a:ea typeface="HGP創英角ｺﾞｼｯｸUB" panose="020B0900000000000000" pitchFamily="50" charset="-128"/>
              </a:rPr>
              <a:t>～</a:t>
            </a:r>
            <a:r>
              <a:rPr lang="en-US" altLang="ja-JP" sz="1400" dirty="0">
                <a:latin typeface="HGP創英角ｺﾞｼｯｸUB" panose="020B0900000000000000" pitchFamily="50" charset="-128"/>
                <a:ea typeface="HGP創英角ｺﾞｼｯｸUB" panose="020B0900000000000000" pitchFamily="50" charset="-128"/>
              </a:rPr>
              <a:t>11</a:t>
            </a:r>
            <a:r>
              <a:rPr lang="ja-JP" altLang="en-US" sz="1400" dirty="0">
                <a:latin typeface="HGP創英角ｺﾞｼｯｸUB" panose="020B0900000000000000" pitchFamily="50" charset="-128"/>
                <a:ea typeface="HGP創英角ｺﾞｼｯｸUB" panose="020B0900000000000000" pitchFamily="50" charset="-128"/>
              </a:rPr>
              <a:t>：</a:t>
            </a:r>
            <a:r>
              <a:rPr lang="en-US" altLang="ja-JP" sz="1400" dirty="0">
                <a:latin typeface="HGP創英角ｺﾞｼｯｸUB" panose="020B0900000000000000" pitchFamily="50" charset="-128"/>
                <a:ea typeface="HGP創英角ｺﾞｼｯｸUB" panose="020B0900000000000000" pitchFamily="50" charset="-128"/>
              </a:rPr>
              <a:t>00</a:t>
            </a:r>
            <a:r>
              <a:rPr lang="ja-JP" altLang="en-US" sz="1400" dirty="0">
                <a:latin typeface="HGP創英角ｺﾞｼｯｸUB" panose="020B0900000000000000" pitchFamily="50" charset="-128"/>
                <a:ea typeface="HGP創英角ｺﾞｼｯｸUB" panose="020B0900000000000000" pitchFamily="50" charset="-128"/>
              </a:rPr>
              <a:t>　　　□ </a:t>
            </a:r>
            <a:r>
              <a:rPr lang="en-US" altLang="ja-JP" sz="1400" dirty="0">
                <a:latin typeface="HGP創英角ｺﾞｼｯｸUB" panose="020B0900000000000000" pitchFamily="50" charset="-128"/>
                <a:ea typeface="HGP創英角ｺﾞｼｯｸUB" panose="020B0900000000000000" pitchFamily="50" charset="-128"/>
              </a:rPr>
              <a:t>11</a:t>
            </a:r>
            <a:r>
              <a:rPr lang="ja-JP" altLang="en-US" sz="1400" dirty="0">
                <a:latin typeface="HGP創英角ｺﾞｼｯｸUB" panose="020B0900000000000000" pitchFamily="50" charset="-128"/>
                <a:ea typeface="HGP創英角ｺﾞｼｯｸUB" panose="020B0900000000000000" pitchFamily="50" charset="-128"/>
              </a:rPr>
              <a:t>：</a:t>
            </a:r>
            <a:r>
              <a:rPr lang="en-US" altLang="ja-JP" sz="1400" dirty="0">
                <a:latin typeface="HGP創英角ｺﾞｼｯｸUB" panose="020B0900000000000000" pitchFamily="50" charset="-128"/>
                <a:ea typeface="HGP創英角ｺﾞｼｯｸUB" panose="020B0900000000000000" pitchFamily="50" charset="-128"/>
              </a:rPr>
              <a:t>00</a:t>
            </a:r>
            <a:r>
              <a:rPr lang="ja-JP" altLang="en-US" sz="1400" dirty="0">
                <a:latin typeface="HGP創英角ｺﾞｼｯｸUB" panose="020B0900000000000000" pitchFamily="50" charset="-128"/>
                <a:ea typeface="HGP創英角ｺﾞｼｯｸUB" panose="020B0900000000000000" pitchFamily="50" charset="-128"/>
              </a:rPr>
              <a:t>～</a:t>
            </a:r>
            <a:r>
              <a:rPr lang="en-US" altLang="ja-JP" sz="1400" dirty="0">
                <a:latin typeface="HGP創英角ｺﾞｼｯｸUB" panose="020B0900000000000000" pitchFamily="50" charset="-128"/>
                <a:ea typeface="HGP創英角ｺﾞｼｯｸUB" panose="020B0900000000000000" pitchFamily="50" charset="-128"/>
              </a:rPr>
              <a:t>12</a:t>
            </a:r>
            <a:r>
              <a:rPr lang="ja-JP" altLang="en-US" sz="1400" dirty="0">
                <a:latin typeface="HGP創英角ｺﾞｼｯｸUB" panose="020B0900000000000000" pitchFamily="50" charset="-128"/>
                <a:ea typeface="HGP創英角ｺﾞｼｯｸUB" panose="020B0900000000000000" pitchFamily="50" charset="-128"/>
              </a:rPr>
              <a:t>：</a:t>
            </a:r>
            <a:r>
              <a:rPr lang="en-US" altLang="ja-JP" sz="1400" dirty="0">
                <a:latin typeface="HGP創英角ｺﾞｼｯｸUB" panose="020B0900000000000000" pitchFamily="50" charset="-128"/>
                <a:ea typeface="HGP創英角ｺﾞｼｯｸUB" panose="020B0900000000000000" pitchFamily="50" charset="-128"/>
              </a:rPr>
              <a:t>00</a:t>
            </a:r>
          </a:p>
          <a:p>
            <a:r>
              <a:rPr lang="ja-JP" altLang="en-US" sz="1400" dirty="0">
                <a:latin typeface="HGP創英角ｺﾞｼｯｸUB" panose="020B0900000000000000" pitchFamily="50" charset="-128"/>
                <a:ea typeface="HGP創英角ｺﾞｼｯｸUB" panose="020B0900000000000000" pitchFamily="50" charset="-128"/>
              </a:rPr>
              <a:t>□ </a:t>
            </a:r>
            <a:r>
              <a:rPr lang="en-US" altLang="ja-JP" sz="1400" dirty="0">
                <a:latin typeface="HGP創英角ｺﾞｼｯｸUB" panose="020B0900000000000000" pitchFamily="50" charset="-128"/>
                <a:ea typeface="HGP創英角ｺﾞｼｯｸUB" panose="020B0900000000000000" pitchFamily="50" charset="-128"/>
              </a:rPr>
              <a:t>13</a:t>
            </a:r>
            <a:r>
              <a:rPr lang="ja-JP" altLang="en-US" sz="1400" dirty="0">
                <a:latin typeface="HGP創英角ｺﾞｼｯｸUB" panose="020B0900000000000000" pitchFamily="50" charset="-128"/>
                <a:ea typeface="HGP創英角ｺﾞｼｯｸUB" panose="020B0900000000000000" pitchFamily="50" charset="-128"/>
              </a:rPr>
              <a:t>：</a:t>
            </a:r>
            <a:r>
              <a:rPr lang="en-US" altLang="ja-JP" sz="1400" dirty="0">
                <a:latin typeface="HGP創英角ｺﾞｼｯｸUB" panose="020B0900000000000000" pitchFamily="50" charset="-128"/>
                <a:ea typeface="HGP創英角ｺﾞｼｯｸUB" panose="020B0900000000000000" pitchFamily="50" charset="-128"/>
              </a:rPr>
              <a:t>00</a:t>
            </a:r>
            <a:r>
              <a:rPr lang="ja-JP" altLang="en-US" sz="1400" dirty="0">
                <a:latin typeface="HGP創英角ｺﾞｼｯｸUB" panose="020B0900000000000000" pitchFamily="50" charset="-128"/>
                <a:ea typeface="HGP創英角ｺﾞｼｯｸUB" panose="020B0900000000000000" pitchFamily="50" charset="-128"/>
              </a:rPr>
              <a:t>～</a:t>
            </a:r>
            <a:r>
              <a:rPr lang="en-US" altLang="ja-JP" sz="1400" dirty="0">
                <a:latin typeface="HGP創英角ｺﾞｼｯｸUB" panose="020B0900000000000000" pitchFamily="50" charset="-128"/>
                <a:ea typeface="HGP創英角ｺﾞｼｯｸUB" panose="020B0900000000000000" pitchFamily="50" charset="-128"/>
              </a:rPr>
              <a:t>14</a:t>
            </a:r>
            <a:r>
              <a:rPr lang="ja-JP" altLang="en-US" sz="1400" dirty="0">
                <a:latin typeface="HGP創英角ｺﾞｼｯｸUB" panose="020B0900000000000000" pitchFamily="50" charset="-128"/>
                <a:ea typeface="HGP創英角ｺﾞｼｯｸUB" panose="020B0900000000000000" pitchFamily="50" charset="-128"/>
              </a:rPr>
              <a:t>：</a:t>
            </a:r>
            <a:r>
              <a:rPr lang="en-US" altLang="ja-JP" sz="1400" dirty="0">
                <a:latin typeface="HGP創英角ｺﾞｼｯｸUB" panose="020B0900000000000000" pitchFamily="50" charset="-128"/>
                <a:ea typeface="HGP創英角ｺﾞｼｯｸUB" panose="020B0900000000000000" pitchFamily="50" charset="-128"/>
              </a:rPr>
              <a:t>00</a:t>
            </a:r>
            <a:r>
              <a:rPr lang="ja-JP" altLang="en-US" sz="1400" dirty="0">
                <a:latin typeface="HGP創英角ｺﾞｼｯｸUB" panose="020B0900000000000000" pitchFamily="50" charset="-128"/>
                <a:ea typeface="HGP創英角ｺﾞｼｯｸUB" panose="020B0900000000000000" pitchFamily="50" charset="-128"/>
              </a:rPr>
              <a:t>　　　□ </a:t>
            </a:r>
            <a:r>
              <a:rPr lang="en-US" altLang="ja-JP" sz="1400" dirty="0">
                <a:latin typeface="HGP創英角ｺﾞｼｯｸUB" panose="020B0900000000000000" pitchFamily="50" charset="-128"/>
                <a:ea typeface="HGP創英角ｺﾞｼｯｸUB" panose="020B0900000000000000" pitchFamily="50" charset="-128"/>
              </a:rPr>
              <a:t>14</a:t>
            </a:r>
            <a:r>
              <a:rPr lang="ja-JP" altLang="en-US" sz="1400" dirty="0">
                <a:latin typeface="HGP創英角ｺﾞｼｯｸUB" panose="020B0900000000000000" pitchFamily="50" charset="-128"/>
                <a:ea typeface="HGP創英角ｺﾞｼｯｸUB" panose="020B0900000000000000" pitchFamily="50" charset="-128"/>
              </a:rPr>
              <a:t>：</a:t>
            </a:r>
            <a:r>
              <a:rPr lang="en-US" altLang="ja-JP" sz="1400" dirty="0">
                <a:latin typeface="HGP創英角ｺﾞｼｯｸUB" panose="020B0900000000000000" pitchFamily="50" charset="-128"/>
                <a:ea typeface="HGP創英角ｺﾞｼｯｸUB" panose="020B0900000000000000" pitchFamily="50" charset="-128"/>
              </a:rPr>
              <a:t>00</a:t>
            </a:r>
            <a:r>
              <a:rPr lang="ja-JP" altLang="en-US" sz="1400" dirty="0">
                <a:latin typeface="HGP創英角ｺﾞｼｯｸUB" panose="020B0900000000000000" pitchFamily="50" charset="-128"/>
                <a:ea typeface="HGP創英角ｺﾞｼｯｸUB" panose="020B0900000000000000" pitchFamily="50" charset="-128"/>
              </a:rPr>
              <a:t>～</a:t>
            </a:r>
            <a:r>
              <a:rPr lang="en-US" altLang="ja-JP" sz="1400" dirty="0">
                <a:latin typeface="HGP創英角ｺﾞｼｯｸUB" panose="020B0900000000000000" pitchFamily="50" charset="-128"/>
                <a:ea typeface="HGP創英角ｺﾞｼｯｸUB" panose="020B0900000000000000" pitchFamily="50" charset="-128"/>
              </a:rPr>
              <a:t>15</a:t>
            </a:r>
            <a:r>
              <a:rPr lang="ja-JP" altLang="en-US" sz="1400" dirty="0">
                <a:latin typeface="HGP創英角ｺﾞｼｯｸUB" panose="020B0900000000000000" pitchFamily="50" charset="-128"/>
                <a:ea typeface="HGP創英角ｺﾞｼｯｸUB" panose="020B0900000000000000" pitchFamily="50" charset="-128"/>
              </a:rPr>
              <a:t>：</a:t>
            </a:r>
            <a:r>
              <a:rPr lang="en-US" altLang="ja-JP" sz="1400" dirty="0">
                <a:latin typeface="HGP創英角ｺﾞｼｯｸUB" panose="020B0900000000000000" pitchFamily="50" charset="-128"/>
                <a:ea typeface="HGP創英角ｺﾞｼｯｸUB" panose="020B0900000000000000" pitchFamily="50" charset="-128"/>
              </a:rPr>
              <a:t>00</a:t>
            </a:r>
          </a:p>
        </p:txBody>
      </p:sp>
      <p:sp>
        <p:nvSpPr>
          <p:cNvPr id="127" name="TextBox 20">
            <a:extLst>
              <a:ext uri="{FF2B5EF4-FFF2-40B4-BE49-F238E27FC236}">
                <a16:creationId xmlns:a16="http://schemas.microsoft.com/office/drawing/2014/main" id="{0412A354-6D37-9F00-EB86-EC7E3A186D71}"/>
              </a:ext>
            </a:extLst>
          </p:cNvPr>
          <p:cNvSpPr txBox="1"/>
          <p:nvPr/>
        </p:nvSpPr>
        <p:spPr>
          <a:xfrm>
            <a:off x="1186892" y="4687233"/>
            <a:ext cx="1376031" cy="253916"/>
          </a:xfrm>
          <a:prstGeom prst="rect">
            <a:avLst/>
          </a:prstGeom>
          <a:noFill/>
        </p:spPr>
        <p:txBody>
          <a:bodyPr wrap="square" rtlCol="0">
            <a:spAutoFit/>
          </a:bodyPr>
          <a:lstStyle/>
          <a:p>
            <a:pPr algn="ctr"/>
            <a:r>
              <a:rPr lang="ja-JP" altLang="en-US" sz="1000" dirty="0">
                <a:latin typeface="HGP創英角ｺﾞｼｯｸUB" panose="020B0900000000000000" pitchFamily="50" charset="-128"/>
                <a:ea typeface="HGP創英角ｺﾞｼｯｸUB" panose="020B0900000000000000" pitchFamily="50" charset="-128"/>
              </a:rPr>
              <a:t>（✔を入れてください）</a:t>
            </a:r>
            <a:endParaRPr lang="en-US" altLang="ja-JP" sz="1000" dirty="0">
              <a:latin typeface="HGP創英角ｺﾞｼｯｸUB" panose="020B0900000000000000" pitchFamily="50" charset="-128"/>
              <a:ea typeface="HGP創英角ｺﾞｼｯｸUB" panose="020B0900000000000000" pitchFamily="50" charset="-128"/>
            </a:endParaRPr>
          </a:p>
        </p:txBody>
      </p:sp>
      <p:sp>
        <p:nvSpPr>
          <p:cNvPr id="128" name="TextBox 20">
            <a:extLst>
              <a:ext uri="{FF2B5EF4-FFF2-40B4-BE49-F238E27FC236}">
                <a16:creationId xmlns:a16="http://schemas.microsoft.com/office/drawing/2014/main" id="{AD6610A5-0773-5FD0-A63C-76F361170941}"/>
              </a:ext>
            </a:extLst>
          </p:cNvPr>
          <p:cNvSpPr txBox="1"/>
          <p:nvPr/>
        </p:nvSpPr>
        <p:spPr>
          <a:xfrm>
            <a:off x="2530119" y="4095396"/>
            <a:ext cx="4183540" cy="307777"/>
          </a:xfrm>
          <a:prstGeom prst="rect">
            <a:avLst/>
          </a:prstGeom>
          <a:noFill/>
        </p:spPr>
        <p:txBody>
          <a:bodyPr wrap="square" rtlCol="0">
            <a:spAutoFit/>
          </a:bodyPr>
          <a:lstStyle/>
          <a:p>
            <a:pPr algn="ctr"/>
            <a:r>
              <a:rPr lang="ja-JP" altLang="en-US" sz="1400" dirty="0">
                <a:latin typeface="HGP創英角ｺﾞｼｯｸUB" panose="020B0900000000000000" pitchFamily="50" charset="-128"/>
                <a:ea typeface="HGP創英角ｺﾞｼｯｸUB" panose="020B0900000000000000" pitchFamily="50" charset="-128"/>
              </a:rPr>
              <a:t>①融資相談（</a:t>
            </a:r>
            <a:r>
              <a:rPr lang="ja-JP" altLang="en-US" sz="1100" dirty="0">
                <a:latin typeface="HGP創英角ｺﾞｼｯｸUB" panose="020B0900000000000000" pitchFamily="50" charset="-128"/>
                <a:ea typeface="HGP創英角ｺﾞｼｯｸUB" panose="020B0900000000000000" pitchFamily="50" charset="-128"/>
              </a:rPr>
              <a:t>希望額</a:t>
            </a:r>
            <a:r>
              <a:rPr lang="ja-JP" altLang="en-US" sz="1400" dirty="0">
                <a:latin typeface="HGP創英角ｺﾞｼｯｸUB" panose="020B0900000000000000" pitchFamily="50" charset="-128"/>
                <a:ea typeface="HGP創英角ｺﾞｼｯｸUB" panose="020B0900000000000000" pitchFamily="50" charset="-128"/>
              </a:rPr>
              <a:t>　　　</a:t>
            </a:r>
            <a:r>
              <a:rPr lang="ja-JP" altLang="en-US" sz="1100" dirty="0">
                <a:latin typeface="HGP創英角ｺﾞｼｯｸUB" panose="020B0900000000000000" pitchFamily="50" charset="-128"/>
                <a:ea typeface="HGP創英角ｺﾞｼｯｸUB" panose="020B0900000000000000" pitchFamily="50" charset="-128"/>
              </a:rPr>
              <a:t>万円</a:t>
            </a:r>
            <a:r>
              <a:rPr lang="ja-JP" altLang="en-US" sz="1400" dirty="0">
                <a:latin typeface="HGP創英角ｺﾞｼｯｸUB" panose="020B0900000000000000" pitchFamily="50" charset="-128"/>
                <a:ea typeface="HGP創英角ｺﾞｼｯｸUB" panose="020B0900000000000000" pitchFamily="50" charset="-128"/>
              </a:rPr>
              <a:t>）　・　②その他（　　　　　）</a:t>
            </a:r>
            <a:endParaRPr lang="zh-CN" altLang="en-US" sz="900" dirty="0">
              <a:latin typeface="HGP創英角ｺﾞｼｯｸUB" panose="020B0900000000000000" pitchFamily="50" charset="-128"/>
              <a:ea typeface="HGP創英角ｺﾞｼｯｸUB" panose="020B0900000000000000" pitchFamily="50" charset="-128"/>
            </a:endParaRPr>
          </a:p>
        </p:txBody>
      </p:sp>
      <p:sp>
        <p:nvSpPr>
          <p:cNvPr id="130" name="TextBox 20">
            <a:extLst>
              <a:ext uri="{FF2B5EF4-FFF2-40B4-BE49-F238E27FC236}">
                <a16:creationId xmlns:a16="http://schemas.microsoft.com/office/drawing/2014/main" id="{3B2D5EF4-CB6E-BE16-805E-173C467C61B5}"/>
              </a:ext>
            </a:extLst>
          </p:cNvPr>
          <p:cNvSpPr txBox="1"/>
          <p:nvPr/>
        </p:nvSpPr>
        <p:spPr>
          <a:xfrm>
            <a:off x="2938581" y="2889676"/>
            <a:ext cx="3058179" cy="307777"/>
          </a:xfrm>
          <a:prstGeom prst="rect">
            <a:avLst/>
          </a:prstGeom>
          <a:noFill/>
        </p:spPr>
        <p:txBody>
          <a:bodyPr wrap="square" rtlCol="0">
            <a:spAutoFit/>
          </a:bodyPr>
          <a:lstStyle/>
          <a:p>
            <a:pPr algn="ctr"/>
            <a:r>
              <a:rPr lang="ja-JP" altLang="en-US" sz="1400" dirty="0">
                <a:latin typeface="HGP創英角ｺﾞｼｯｸUB" panose="020B0900000000000000" pitchFamily="50" charset="-128"/>
                <a:ea typeface="HGP創英角ｺﾞｼｯｸUB" panose="020B0900000000000000" pitchFamily="50" charset="-128"/>
              </a:rPr>
              <a:t>－　　　　　　　　　－</a:t>
            </a:r>
            <a:endParaRPr lang="zh-CN" altLang="en-US" sz="900" dirty="0">
              <a:latin typeface="HGP創英角ｺﾞｼｯｸUB" panose="020B0900000000000000" pitchFamily="50" charset="-128"/>
              <a:ea typeface="HGP創英角ｺﾞｼｯｸUB" panose="020B0900000000000000" pitchFamily="50" charset="-128"/>
            </a:endParaRPr>
          </a:p>
        </p:txBody>
      </p:sp>
      <p:sp>
        <p:nvSpPr>
          <p:cNvPr id="132" name="正方形/長方形 131">
            <a:extLst>
              <a:ext uri="{FF2B5EF4-FFF2-40B4-BE49-F238E27FC236}">
                <a16:creationId xmlns:a16="http://schemas.microsoft.com/office/drawing/2014/main" id="{B9AB1157-5CA1-4201-266A-31B48BCF9882}"/>
              </a:ext>
            </a:extLst>
          </p:cNvPr>
          <p:cNvSpPr/>
          <p:nvPr/>
        </p:nvSpPr>
        <p:spPr>
          <a:xfrm>
            <a:off x="1418362" y="7020685"/>
            <a:ext cx="1580768"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E94708"/>
                </a:solidFill>
                <a:latin typeface="HGP創英角ｺﾞｼｯｸUB" panose="020B0900000000000000" pitchFamily="50" charset="-128"/>
                <a:ea typeface="HGP創英角ｺﾞｼｯｸUB" panose="020B0900000000000000" pitchFamily="50" charset="-128"/>
              </a:rPr>
              <a:t>法人の方</a:t>
            </a:r>
            <a:r>
              <a:rPr lang="ja-JP" altLang="en-US" sz="1100" dirty="0">
                <a:solidFill>
                  <a:srgbClr val="E94708"/>
                </a:solidFill>
                <a:latin typeface="HGP創英角ｺﾞｼｯｸUB" panose="020B0900000000000000" pitchFamily="50" charset="-128"/>
                <a:ea typeface="HGP創英角ｺﾞｼｯｸUB" panose="020B0900000000000000" pitchFamily="50" charset="-128"/>
              </a:rPr>
              <a:t>（必須）</a:t>
            </a:r>
            <a:endParaRPr kumimoji="1" lang="ja-JP" altLang="en-US" sz="1400" dirty="0">
              <a:solidFill>
                <a:srgbClr val="E94708"/>
              </a:solidFill>
              <a:latin typeface="HGP創英角ｺﾞｼｯｸUB" panose="020B0900000000000000" pitchFamily="50" charset="-128"/>
              <a:ea typeface="HGP創英角ｺﾞｼｯｸUB" panose="020B0900000000000000" pitchFamily="50" charset="-128"/>
            </a:endParaRPr>
          </a:p>
        </p:txBody>
      </p:sp>
      <p:sp>
        <p:nvSpPr>
          <p:cNvPr id="133" name="TextBox 20">
            <a:extLst>
              <a:ext uri="{FF2B5EF4-FFF2-40B4-BE49-F238E27FC236}">
                <a16:creationId xmlns:a16="http://schemas.microsoft.com/office/drawing/2014/main" id="{913D916D-2729-97EF-480B-64024EDD1E25}"/>
              </a:ext>
            </a:extLst>
          </p:cNvPr>
          <p:cNvSpPr txBox="1"/>
          <p:nvPr/>
        </p:nvSpPr>
        <p:spPr>
          <a:xfrm>
            <a:off x="3064375" y="6964265"/>
            <a:ext cx="3242114" cy="553998"/>
          </a:xfrm>
          <a:prstGeom prst="rect">
            <a:avLst/>
          </a:prstGeom>
          <a:noFill/>
        </p:spPr>
        <p:txBody>
          <a:bodyPr wrap="square" rtlCol="0">
            <a:spAutoFit/>
          </a:bodyPr>
          <a:lstStyle/>
          <a:p>
            <a:pPr algn="just"/>
            <a:r>
              <a:rPr lang="ja-JP" altLang="en-US" sz="1000" b="0" i="0" dirty="0">
                <a:solidFill>
                  <a:srgbClr val="212529"/>
                </a:solidFill>
                <a:effectLst/>
                <a:latin typeface="HGPｺﾞｼｯｸM" panose="020B0600000000000000" pitchFamily="50" charset="-128"/>
                <a:ea typeface="HGPｺﾞｼｯｸM" panose="020B0600000000000000" pitchFamily="50" charset="-128"/>
              </a:rPr>
              <a:t>・前期・前々期の決算書および確定申告書</a:t>
            </a:r>
            <a:endParaRPr lang="en-US" altLang="ja-JP" sz="1000" b="0" i="0" dirty="0">
              <a:solidFill>
                <a:srgbClr val="212529"/>
              </a:solidFill>
              <a:effectLst/>
              <a:latin typeface="HGPｺﾞｼｯｸM" panose="020B0600000000000000" pitchFamily="50" charset="-128"/>
              <a:ea typeface="HGPｺﾞｼｯｸM" panose="020B0600000000000000" pitchFamily="50" charset="-128"/>
            </a:endParaRPr>
          </a:p>
          <a:p>
            <a:pPr algn="just"/>
            <a:r>
              <a:rPr lang="ja-JP" altLang="en-US" sz="1000" b="0" i="0" dirty="0">
                <a:solidFill>
                  <a:srgbClr val="212529"/>
                </a:solidFill>
                <a:effectLst/>
                <a:latin typeface="HGPｺﾞｼｯｸM" panose="020B0600000000000000" pitchFamily="50" charset="-128"/>
                <a:ea typeface="HGPｺﾞｼｯｸM" panose="020B0600000000000000" pitchFamily="50" charset="-128"/>
              </a:rPr>
              <a:t>・商業登記簿謄本</a:t>
            </a:r>
            <a:r>
              <a:rPr lang="en-US" altLang="ja-JP" sz="1000" b="0" i="0" dirty="0">
                <a:solidFill>
                  <a:srgbClr val="212529"/>
                </a:solidFill>
                <a:effectLst/>
                <a:latin typeface="HGPｺﾞｼｯｸM" panose="020B0600000000000000" pitchFamily="50" charset="-128"/>
                <a:ea typeface="HGPｺﾞｼｯｸM" panose="020B0600000000000000" pitchFamily="50" charset="-128"/>
              </a:rPr>
              <a:t>(</a:t>
            </a:r>
            <a:r>
              <a:rPr lang="ja-JP" altLang="en-US" sz="1000" b="0" i="0" dirty="0">
                <a:solidFill>
                  <a:srgbClr val="212529"/>
                </a:solidFill>
                <a:effectLst/>
                <a:latin typeface="HGPｺﾞｼｯｸM" panose="020B0600000000000000" pitchFamily="50" charset="-128"/>
                <a:ea typeface="HGPｺﾞｼｯｸM" panose="020B0600000000000000" pitchFamily="50" charset="-128"/>
              </a:rPr>
              <a:t>履歴事項全部証明書</a:t>
            </a:r>
            <a:r>
              <a:rPr lang="en-US" altLang="ja-JP" sz="1000" b="0" i="0" dirty="0">
                <a:solidFill>
                  <a:srgbClr val="212529"/>
                </a:solidFill>
                <a:effectLst/>
                <a:latin typeface="HGPｺﾞｼｯｸM" panose="020B0600000000000000" pitchFamily="50" charset="-128"/>
                <a:ea typeface="HGPｺﾞｼｯｸM" panose="020B0600000000000000" pitchFamily="50" charset="-128"/>
              </a:rPr>
              <a:t>)</a:t>
            </a:r>
          </a:p>
          <a:p>
            <a:pPr algn="just"/>
            <a:r>
              <a:rPr lang="ja-JP" altLang="en-US" sz="1000" b="0" i="0" dirty="0">
                <a:solidFill>
                  <a:srgbClr val="212529"/>
                </a:solidFill>
                <a:effectLst/>
                <a:latin typeface="HGPｺﾞｼｯｸM" panose="020B0600000000000000" pitchFamily="50" charset="-128"/>
                <a:ea typeface="HGPｺﾞｼｯｸM" panose="020B0600000000000000" pitchFamily="50" charset="-128"/>
              </a:rPr>
              <a:t>・法人税・事業税・法人住民税の領収書または納税証明書</a:t>
            </a:r>
            <a:endParaRPr lang="en-US" altLang="ja-JP" sz="1000" b="0" i="0" dirty="0">
              <a:solidFill>
                <a:srgbClr val="212529"/>
              </a:solidFill>
              <a:effectLst/>
              <a:latin typeface="HGPｺﾞｼｯｸM" panose="020B0600000000000000" pitchFamily="50" charset="-128"/>
              <a:ea typeface="HGPｺﾞｼｯｸM" panose="020B0600000000000000" pitchFamily="50" charset="-128"/>
            </a:endParaRPr>
          </a:p>
        </p:txBody>
      </p:sp>
      <p:sp>
        <p:nvSpPr>
          <p:cNvPr id="134" name="TextBox 20">
            <a:extLst>
              <a:ext uri="{FF2B5EF4-FFF2-40B4-BE49-F238E27FC236}">
                <a16:creationId xmlns:a16="http://schemas.microsoft.com/office/drawing/2014/main" id="{E037662B-6065-E03A-309F-25ED66AA2647}"/>
              </a:ext>
            </a:extLst>
          </p:cNvPr>
          <p:cNvSpPr txBox="1"/>
          <p:nvPr/>
        </p:nvSpPr>
        <p:spPr>
          <a:xfrm>
            <a:off x="3102028" y="7635517"/>
            <a:ext cx="3061360" cy="400110"/>
          </a:xfrm>
          <a:prstGeom prst="rect">
            <a:avLst/>
          </a:prstGeom>
          <a:noFill/>
        </p:spPr>
        <p:txBody>
          <a:bodyPr wrap="square" rtlCol="0">
            <a:spAutoFit/>
          </a:bodyPr>
          <a:lstStyle/>
          <a:p>
            <a:pPr algn="just"/>
            <a:r>
              <a:rPr lang="ja-JP" altLang="en-US" sz="1000" b="0" i="0" dirty="0">
                <a:solidFill>
                  <a:srgbClr val="212529"/>
                </a:solidFill>
                <a:effectLst/>
                <a:latin typeface="HGPｺﾞｼｯｸM" panose="020B0600000000000000" pitchFamily="50" charset="-128"/>
                <a:ea typeface="HGPｺﾞｼｯｸM" panose="020B0600000000000000" pitchFamily="50" charset="-128"/>
              </a:rPr>
              <a:t>・前年・前々年の決算書および確定申告書</a:t>
            </a:r>
            <a:endParaRPr lang="en-US" altLang="ja-JP" sz="1000" b="0" i="0" dirty="0">
              <a:solidFill>
                <a:srgbClr val="212529"/>
              </a:solidFill>
              <a:effectLst/>
              <a:latin typeface="HGPｺﾞｼｯｸM" panose="020B0600000000000000" pitchFamily="50" charset="-128"/>
              <a:ea typeface="HGPｺﾞｼｯｸM" panose="020B0600000000000000" pitchFamily="50" charset="-128"/>
            </a:endParaRPr>
          </a:p>
          <a:p>
            <a:pPr algn="just"/>
            <a:r>
              <a:rPr lang="ja-JP" altLang="en-US" sz="1000" b="0" i="0" dirty="0">
                <a:solidFill>
                  <a:srgbClr val="212529"/>
                </a:solidFill>
                <a:effectLst/>
                <a:latin typeface="HGPｺﾞｼｯｸM" panose="020B0600000000000000" pitchFamily="50" charset="-128"/>
                <a:ea typeface="HGPｺﾞｼｯｸM" panose="020B0600000000000000" pitchFamily="50" charset="-128"/>
              </a:rPr>
              <a:t>・所得税・事業税・住民税の領収書または納税証明書</a:t>
            </a:r>
            <a:endParaRPr lang="en-US" altLang="ja-JP" sz="1000" b="0" i="0" dirty="0">
              <a:solidFill>
                <a:srgbClr val="212529"/>
              </a:solidFill>
              <a:effectLst/>
              <a:latin typeface="HGPｺﾞｼｯｸM" panose="020B0600000000000000" pitchFamily="50" charset="-128"/>
              <a:ea typeface="HGPｺﾞｼｯｸM" panose="020B0600000000000000" pitchFamily="50" charset="-128"/>
            </a:endParaRPr>
          </a:p>
        </p:txBody>
      </p:sp>
      <p:sp>
        <p:nvSpPr>
          <p:cNvPr id="135" name="正方形/長方形 134">
            <a:extLst>
              <a:ext uri="{FF2B5EF4-FFF2-40B4-BE49-F238E27FC236}">
                <a16:creationId xmlns:a16="http://schemas.microsoft.com/office/drawing/2014/main" id="{A5A8F64C-8F66-9385-E6A7-2264488142A2}"/>
              </a:ext>
            </a:extLst>
          </p:cNvPr>
          <p:cNvSpPr/>
          <p:nvPr/>
        </p:nvSpPr>
        <p:spPr>
          <a:xfrm>
            <a:off x="1188319" y="7606364"/>
            <a:ext cx="2040854"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E94708"/>
                </a:solidFill>
                <a:latin typeface="HGP創英角ｺﾞｼｯｸUB" panose="020B0900000000000000" pitchFamily="50" charset="-128"/>
                <a:ea typeface="HGP創英角ｺﾞｼｯｸUB" panose="020B0900000000000000" pitchFamily="50" charset="-128"/>
              </a:rPr>
              <a:t>個人事業主の方</a:t>
            </a:r>
            <a:r>
              <a:rPr lang="ja-JP" altLang="en-US" sz="1100" dirty="0">
                <a:solidFill>
                  <a:srgbClr val="E94708"/>
                </a:solidFill>
                <a:latin typeface="HGP創英角ｺﾞｼｯｸUB" panose="020B0900000000000000" pitchFamily="50" charset="-128"/>
                <a:ea typeface="HGP創英角ｺﾞｼｯｸUB" panose="020B0900000000000000" pitchFamily="50" charset="-128"/>
              </a:rPr>
              <a:t>（必須）</a:t>
            </a:r>
            <a:endParaRPr kumimoji="1" lang="ja-JP" altLang="en-US" sz="1400" dirty="0">
              <a:solidFill>
                <a:srgbClr val="E94708"/>
              </a:solidFill>
              <a:latin typeface="HGP創英角ｺﾞｼｯｸUB" panose="020B0900000000000000" pitchFamily="50" charset="-128"/>
              <a:ea typeface="HGP創英角ｺﾞｼｯｸUB" panose="020B0900000000000000" pitchFamily="50" charset="-128"/>
            </a:endParaRPr>
          </a:p>
        </p:txBody>
      </p:sp>
      <p:sp>
        <p:nvSpPr>
          <p:cNvPr id="138" name="正方形/長方形 137">
            <a:extLst>
              <a:ext uri="{FF2B5EF4-FFF2-40B4-BE49-F238E27FC236}">
                <a16:creationId xmlns:a16="http://schemas.microsoft.com/office/drawing/2014/main" id="{6B7474FE-7476-9719-B960-38114DA32BB4}"/>
              </a:ext>
            </a:extLst>
          </p:cNvPr>
          <p:cNvSpPr/>
          <p:nvPr/>
        </p:nvSpPr>
        <p:spPr>
          <a:xfrm>
            <a:off x="1369598" y="8299481"/>
            <a:ext cx="1678297"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rgbClr val="00B050"/>
                </a:solidFill>
                <a:latin typeface="HGP創英角ｺﾞｼｯｸUB" panose="020B0900000000000000" pitchFamily="50" charset="-128"/>
                <a:ea typeface="HGP創英角ｺﾞｼｯｸUB" panose="020B0900000000000000" pitchFamily="50" charset="-128"/>
              </a:rPr>
              <a:t>-</a:t>
            </a:r>
            <a:r>
              <a:rPr kumimoji="1" lang="ja-JP" altLang="en-US" sz="1400" dirty="0">
                <a:solidFill>
                  <a:srgbClr val="00B050"/>
                </a:solidFill>
                <a:latin typeface="HGP創英角ｺﾞｼｯｸUB" panose="020B0900000000000000" pitchFamily="50" charset="-128"/>
                <a:ea typeface="HGP創英角ｺﾞｼｯｸUB" panose="020B0900000000000000" pitchFamily="50" charset="-128"/>
              </a:rPr>
              <a:t>必要に応じ</a:t>
            </a:r>
            <a:r>
              <a:rPr kumimoji="1" lang="en-US" altLang="ja-JP" sz="1400" dirty="0">
                <a:solidFill>
                  <a:srgbClr val="00B050"/>
                </a:solidFill>
                <a:latin typeface="HGP創英角ｺﾞｼｯｸUB" panose="020B0900000000000000" pitchFamily="50" charset="-128"/>
                <a:ea typeface="HGP創英角ｺﾞｼｯｸUB" panose="020B0900000000000000" pitchFamily="50" charset="-128"/>
              </a:rPr>
              <a:t>-</a:t>
            </a:r>
            <a:endParaRPr kumimoji="1" lang="ja-JP" altLang="en-US" sz="1400" dirty="0">
              <a:solidFill>
                <a:srgbClr val="00B050"/>
              </a:solidFill>
              <a:latin typeface="HGP創英角ｺﾞｼｯｸUB" panose="020B0900000000000000" pitchFamily="50" charset="-128"/>
              <a:ea typeface="HGP創英角ｺﾞｼｯｸUB" panose="020B0900000000000000" pitchFamily="50" charset="-128"/>
            </a:endParaRPr>
          </a:p>
        </p:txBody>
      </p:sp>
      <p:sp>
        <p:nvSpPr>
          <p:cNvPr id="139" name="TextBox 20">
            <a:extLst>
              <a:ext uri="{FF2B5EF4-FFF2-40B4-BE49-F238E27FC236}">
                <a16:creationId xmlns:a16="http://schemas.microsoft.com/office/drawing/2014/main" id="{98B97DC8-887A-05BC-D453-429297260EE4}"/>
              </a:ext>
            </a:extLst>
          </p:cNvPr>
          <p:cNvSpPr txBox="1"/>
          <p:nvPr/>
        </p:nvSpPr>
        <p:spPr>
          <a:xfrm>
            <a:off x="3034588" y="8166117"/>
            <a:ext cx="3271901" cy="707886"/>
          </a:xfrm>
          <a:prstGeom prst="rect">
            <a:avLst/>
          </a:prstGeom>
          <a:noFill/>
        </p:spPr>
        <p:txBody>
          <a:bodyPr wrap="square" rtlCol="0">
            <a:spAutoFit/>
          </a:bodyPr>
          <a:lstStyle/>
          <a:p>
            <a:pPr algn="just"/>
            <a:r>
              <a:rPr lang="ja-JP" altLang="en-US" sz="1000" b="0" i="0" dirty="0">
                <a:solidFill>
                  <a:srgbClr val="212529"/>
                </a:solidFill>
                <a:effectLst/>
                <a:latin typeface="HGPｺﾞｼｯｸM" panose="020B0600000000000000" pitchFamily="50" charset="-128"/>
                <a:ea typeface="HGPｺﾞｼｯｸM" panose="020B0600000000000000" pitchFamily="50" charset="-128"/>
              </a:rPr>
              <a:t>・残高試算表　</a:t>
            </a:r>
            <a:r>
              <a:rPr lang="en-US" altLang="ja-JP" sz="1000" b="0" i="0" dirty="0">
                <a:solidFill>
                  <a:srgbClr val="212529"/>
                </a:solidFill>
                <a:effectLst/>
                <a:latin typeface="HGPｺﾞｼｯｸM" panose="020B0600000000000000" pitchFamily="50" charset="-128"/>
                <a:ea typeface="HGPｺﾞｼｯｸM" panose="020B0600000000000000" pitchFamily="50" charset="-128"/>
              </a:rPr>
              <a:t>※</a:t>
            </a:r>
            <a:r>
              <a:rPr lang="ja-JP" altLang="en-US" sz="1000" b="0" i="0" dirty="0">
                <a:solidFill>
                  <a:srgbClr val="212529"/>
                </a:solidFill>
                <a:effectLst/>
                <a:latin typeface="HGPｺﾞｼｯｸM" panose="020B0600000000000000" pitchFamily="50" charset="-128"/>
                <a:ea typeface="HGPｺﾞｼｯｸM" panose="020B0600000000000000" pitchFamily="50" charset="-128"/>
              </a:rPr>
              <a:t>決算後</a:t>
            </a:r>
            <a:r>
              <a:rPr lang="ja-JP" altLang="en-US" sz="1000" dirty="0">
                <a:solidFill>
                  <a:srgbClr val="212529"/>
                </a:solidFill>
                <a:latin typeface="HGPｺﾞｼｯｸM" panose="020B0600000000000000" pitchFamily="50" charset="-128"/>
                <a:ea typeface="HGPｺﾞｼｯｸM" panose="020B0600000000000000" pitchFamily="50" charset="-128"/>
              </a:rPr>
              <a:t>６</a:t>
            </a:r>
            <a:r>
              <a:rPr lang="ja-JP" altLang="en-US" sz="1000" b="0" i="0" dirty="0">
                <a:solidFill>
                  <a:srgbClr val="212529"/>
                </a:solidFill>
                <a:effectLst/>
                <a:latin typeface="HGPｺﾞｼｯｸM" panose="020B0600000000000000" pitchFamily="50" charset="-128"/>
                <a:ea typeface="HGPｺﾞｼｯｸM" panose="020B0600000000000000" pitchFamily="50" charset="-128"/>
              </a:rPr>
              <a:t>ヵ月以上経過の場合</a:t>
            </a:r>
          </a:p>
          <a:p>
            <a:pPr algn="just"/>
            <a:r>
              <a:rPr lang="ja-JP" altLang="en-US" sz="1000" b="0" i="0" dirty="0">
                <a:solidFill>
                  <a:srgbClr val="212529"/>
                </a:solidFill>
                <a:effectLst/>
                <a:latin typeface="HGPｺﾞｼｯｸM" panose="020B0600000000000000" pitchFamily="50" charset="-128"/>
                <a:ea typeface="HGPｺﾞｼｯｸM" panose="020B0600000000000000" pitchFamily="50" charset="-128"/>
              </a:rPr>
              <a:t>・許認可登録書の写し　</a:t>
            </a:r>
            <a:r>
              <a:rPr lang="en-US" altLang="ja-JP" sz="1000" b="0" i="0" dirty="0">
                <a:solidFill>
                  <a:srgbClr val="212529"/>
                </a:solidFill>
                <a:effectLst/>
                <a:latin typeface="HGPｺﾞｼｯｸM" panose="020B0600000000000000" pitchFamily="50" charset="-128"/>
                <a:ea typeface="HGPｺﾞｼｯｸM" panose="020B0600000000000000" pitchFamily="50" charset="-128"/>
              </a:rPr>
              <a:t>※</a:t>
            </a:r>
            <a:r>
              <a:rPr lang="ja-JP" altLang="en-US" sz="1000" b="0" i="0" dirty="0">
                <a:solidFill>
                  <a:srgbClr val="212529"/>
                </a:solidFill>
                <a:effectLst/>
                <a:latin typeface="HGPｺﾞｼｯｸM" panose="020B0600000000000000" pitchFamily="50" charset="-128"/>
                <a:ea typeface="HGPｺﾞｼｯｸM" panose="020B0600000000000000" pitchFamily="50" charset="-128"/>
              </a:rPr>
              <a:t>許認可を必要とする業種の場合</a:t>
            </a:r>
          </a:p>
          <a:p>
            <a:pPr algn="just"/>
            <a:r>
              <a:rPr lang="ja-JP" altLang="en-US" sz="1000" b="0" i="0" dirty="0">
                <a:solidFill>
                  <a:srgbClr val="212529"/>
                </a:solidFill>
                <a:effectLst/>
                <a:latin typeface="HGPｺﾞｼｯｸM" panose="020B0600000000000000" pitchFamily="50" charset="-128"/>
                <a:ea typeface="HGPｺﾞｼｯｸM" panose="020B0600000000000000" pitchFamily="50" charset="-128"/>
              </a:rPr>
              <a:t>・賃貸契約</a:t>
            </a:r>
            <a:r>
              <a:rPr lang="en-US" altLang="ja-JP" sz="1000" b="0" i="0" dirty="0">
                <a:solidFill>
                  <a:srgbClr val="212529"/>
                </a:solidFill>
                <a:effectLst/>
                <a:latin typeface="HGPｺﾞｼｯｸM" panose="020B0600000000000000" pitchFamily="50" charset="-128"/>
                <a:ea typeface="HGPｺﾞｼｯｸM" panose="020B0600000000000000" pitchFamily="50" charset="-128"/>
              </a:rPr>
              <a:t>(</a:t>
            </a:r>
            <a:r>
              <a:rPr lang="ja-JP" altLang="en-US" sz="1000" b="0" i="0" dirty="0">
                <a:solidFill>
                  <a:srgbClr val="212529"/>
                </a:solidFill>
                <a:effectLst/>
                <a:latin typeface="HGPｺﾞｼｯｸM" panose="020B0600000000000000" pitchFamily="50" charset="-128"/>
                <a:ea typeface="HGPｺﾞｼｯｸM" panose="020B0600000000000000" pitchFamily="50" charset="-128"/>
              </a:rPr>
              <a:t>仮契約書</a:t>
            </a:r>
            <a:r>
              <a:rPr lang="en-US" altLang="ja-JP" sz="1000" b="0" i="0" dirty="0">
                <a:solidFill>
                  <a:srgbClr val="212529"/>
                </a:solidFill>
                <a:effectLst/>
                <a:latin typeface="HGPｺﾞｼｯｸM" panose="020B0600000000000000" pitchFamily="50" charset="-128"/>
                <a:ea typeface="HGPｺﾞｼｯｸM" panose="020B0600000000000000" pitchFamily="50" charset="-128"/>
              </a:rPr>
              <a:t>)</a:t>
            </a:r>
            <a:r>
              <a:rPr lang="ja-JP" altLang="en-US" sz="1000" b="0" i="0" dirty="0">
                <a:solidFill>
                  <a:srgbClr val="212529"/>
                </a:solidFill>
                <a:effectLst/>
                <a:latin typeface="HGPｺﾞｼｯｸM" panose="020B0600000000000000" pitchFamily="50" charset="-128"/>
                <a:ea typeface="HGPｺﾞｼｯｸM" panose="020B0600000000000000" pitchFamily="50" charset="-128"/>
              </a:rPr>
              <a:t>の写し</a:t>
            </a:r>
          </a:p>
          <a:p>
            <a:pPr algn="just"/>
            <a:r>
              <a:rPr lang="ja-JP" altLang="en-US" sz="1000" b="0" i="0" dirty="0">
                <a:solidFill>
                  <a:srgbClr val="212529"/>
                </a:solidFill>
                <a:effectLst/>
                <a:latin typeface="HGPｺﾞｼｯｸM" panose="020B0600000000000000" pitchFamily="50" charset="-128"/>
                <a:ea typeface="HGPｺﾞｼｯｸM" panose="020B0600000000000000" pitchFamily="50" charset="-128"/>
              </a:rPr>
              <a:t>・見積書・カタログ等　</a:t>
            </a:r>
            <a:r>
              <a:rPr lang="en-US" altLang="ja-JP" sz="1000" b="0" i="0" dirty="0">
                <a:solidFill>
                  <a:srgbClr val="212529"/>
                </a:solidFill>
                <a:effectLst/>
                <a:latin typeface="HGPｺﾞｼｯｸM" panose="020B0600000000000000" pitchFamily="50" charset="-128"/>
                <a:ea typeface="HGPｺﾞｼｯｸM" panose="020B0600000000000000" pitchFamily="50" charset="-128"/>
              </a:rPr>
              <a:t>※</a:t>
            </a:r>
            <a:r>
              <a:rPr lang="ja-JP" altLang="en-US" sz="1000" b="0" i="0" dirty="0">
                <a:solidFill>
                  <a:srgbClr val="212529"/>
                </a:solidFill>
                <a:effectLst/>
                <a:latin typeface="HGPｺﾞｼｯｸM" panose="020B0600000000000000" pitchFamily="50" charset="-128"/>
                <a:ea typeface="HGPｺﾞｼｯｸM" panose="020B0600000000000000" pitchFamily="50" charset="-128"/>
              </a:rPr>
              <a:t>設備資金申込の場合</a:t>
            </a:r>
            <a:endParaRPr lang="en-US" altLang="ja-JP" sz="1000" b="0" i="0" dirty="0">
              <a:solidFill>
                <a:srgbClr val="212529"/>
              </a:solidFill>
              <a:effectLst/>
              <a:latin typeface="HGPｺﾞｼｯｸM" panose="020B0600000000000000" pitchFamily="50" charset="-128"/>
              <a:ea typeface="HGPｺﾞｼｯｸM" panose="020B0600000000000000" pitchFamily="50" charset="-128"/>
            </a:endParaRPr>
          </a:p>
        </p:txBody>
      </p:sp>
      <p:sp>
        <p:nvSpPr>
          <p:cNvPr id="142" name="正方形/長方形 141">
            <a:extLst>
              <a:ext uri="{FF2B5EF4-FFF2-40B4-BE49-F238E27FC236}">
                <a16:creationId xmlns:a16="http://schemas.microsoft.com/office/drawing/2014/main" id="{59B01EC0-D06C-B639-C2B2-7ECAD7C6572D}"/>
              </a:ext>
            </a:extLst>
          </p:cNvPr>
          <p:cNvSpPr/>
          <p:nvPr/>
        </p:nvSpPr>
        <p:spPr>
          <a:xfrm>
            <a:off x="965990" y="6924714"/>
            <a:ext cx="5846440" cy="1993570"/>
          </a:xfrm>
          <a:prstGeom prst="rect">
            <a:avLst/>
          </a:prstGeom>
          <a:no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3" name="直線コネクタ 142">
            <a:extLst>
              <a:ext uri="{FF2B5EF4-FFF2-40B4-BE49-F238E27FC236}">
                <a16:creationId xmlns:a16="http://schemas.microsoft.com/office/drawing/2014/main" id="{096F83C3-70A7-4AA8-D94E-A9BB384AAF09}"/>
              </a:ext>
            </a:extLst>
          </p:cNvPr>
          <p:cNvCxnSpPr>
            <a:cxnSpLocks/>
          </p:cNvCxnSpPr>
          <p:nvPr/>
        </p:nvCxnSpPr>
        <p:spPr>
          <a:xfrm>
            <a:off x="1261259" y="7571428"/>
            <a:ext cx="5220000"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a:extLst>
              <a:ext uri="{FF2B5EF4-FFF2-40B4-BE49-F238E27FC236}">
                <a16:creationId xmlns:a16="http://schemas.microsoft.com/office/drawing/2014/main" id="{916A4E68-0B7A-A296-F506-83A7D43F1E7B}"/>
              </a:ext>
            </a:extLst>
          </p:cNvPr>
          <p:cNvCxnSpPr>
            <a:cxnSpLocks/>
          </p:cNvCxnSpPr>
          <p:nvPr/>
        </p:nvCxnSpPr>
        <p:spPr>
          <a:xfrm>
            <a:off x="1261259" y="8113560"/>
            <a:ext cx="5220000"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6" name="正方形/長方形 145">
            <a:extLst>
              <a:ext uri="{FF2B5EF4-FFF2-40B4-BE49-F238E27FC236}">
                <a16:creationId xmlns:a16="http://schemas.microsoft.com/office/drawing/2014/main" id="{0B8BE8EF-06AF-2F6C-7844-6E3387CD5774}"/>
              </a:ext>
            </a:extLst>
          </p:cNvPr>
          <p:cNvSpPr/>
          <p:nvPr/>
        </p:nvSpPr>
        <p:spPr>
          <a:xfrm>
            <a:off x="1280452" y="9186688"/>
            <a:ext cx="4982126"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000" dirty="0">
                <a:solidFill>
                  <a:srgbClr val="00B050"/>
                </a:solidFill>
                <a:latin typeface="HGP創英角ｺﾞｼｯｸUB" panose="020B0900000000000000" pitchFamily="50" charset="-128"/>
                <a:ea typeface="HGP創英角ｺﾞｼｯｸUB" panose="020B0900000000000000" pitchFamily="50" charset="-128"/>
              </a:rPr>
              <a:t>１</a:t>
            </a:r>
            <a:r>
              <a:rPr lang="en-US" altLang="ja-JP" sz="1000" dirty="0">
                <a:solidFill>
                  <a:srgbClr val="00B050"/>
                </a:solidFill>
                <a:latin typeface="HGP創英角ｺﾞｼｯｸUB" panose="020B0900000000000000" pitchFamily="50" charset="-128"/>
                <a:ea typeface="HGP創英角ｺﾞｼｯｸUB" panose="020B0900000000000000" pitchFamily="50" charset="-128"/>
              </a:rPr>
              <a:t>.</a:t>
            </a:r>
            <a:r>
              <a:rPr lang="ja-JP" altLang="en-US" sz="1000" dirty="0">
                <a:solidFill>
                  <a:srgbClr val="00B050"/>
                </a:solidFill>
                <a:latin typeface="HGP創英角ｺﾞｼｯｸUB" panose="020B0900000000000000" pitchFamily="50" charset="-128"/>
                <a:ea typeface="HGP創英角ｺﾞｼｯｸUB" panose="020B0900000000000000" pitchFamily="50" charset="-128"/>
              </a:rPr>
              <a:t>本相談会の実施および運営</a:t>
            </a:r>
            <a:endParaRPr lang="en-US" altLang="ja-JP" sz="1000" dirty="0">
              <a:solidFill>
                <a:srgbClr val="00B050"/>
              </a:solidFill>
              <a:latin typeface="HGP創英角ｺﾞｼｯｸUB" panose="020B0900000000000000" pitchFamily="50" charset="-128"/>
              <a:ea typeface="HGP創英角ｺﾞｼｯｸUB" panose="020B0900000000000000" pitchFamily="50" charset="-128"/>
            </a:endParaRPr>
          </a:p>
          <a:p>
            <a:pPr algn="just"/>
            <a:r>
              <a:rPr lang="ja-JP" altLang="en-US" sz="1000" dirty="0">
                <a:solidFill>
                  <a:srgbClr val="00B050"/>
                </a:solidFill>
                <a:latin typeface="HGP創英角ｺﾞｼｯｸUB" panose="020B0900000000000000" pitchFamily="50" charset="-128"/>
                <a:ea typeface="HGP創英角ｺﾞｼｯｸUB" panose="020B0900000000000000" pitchFamily="50" charset="-128"/>
              </a:rPr>
              <a:t>２</a:t>
            </a:r>
            <a:r>
              <a:rPr lang="en-US" altLang="ja-JP" sz="1000" dirty="0">
                <a:solidFill>
                  <a:srgbClr val="00B050"/>
                </a:solidFill>
                <a:latin typeface="HGP創英角ｺﾞｼｯｸUB" panose="020B0900000000000000" pitchFamily="50" charset="-128"/>
                <a:ea typeface="HGP創英角ｺﾞｼｯｸUB" panose="020B0900000000000000" pitchFamily="50" charset="-128"/>
              </a:rPr>
              <a:t>.</a:t>
            </a:r>
            <a:r>
              <a:rPr lang="ja-JP" altLang="en-US" sz="1000" dirty="0">
                <a:solidFill>
                  <a:srgbClr val="00B050"/>
                </a:solidFill>
                <a:latin typeface="HGP創英角ｺﾞｼｯｸUB" panose="020B0900000000000000" pitchFamily="50" charset="-128"/>
                <a:ea typeface="HGP創英角ｺﾞｼｯｸUB" panose="020B0900000000000000" pitchFamily="50" charset="-128"/>
              </a:rPr>
              <a:t>アンケートの実施等による調査・研究および参考情報の提供</a:t>
            </a:r>
            <a:endParaRPr lang="en-US" altLang="ja-JP" sz="1000" dirty="0">
              <a:solidFill>
                <a:srgbClr val="00B050"/>
              </a:solidFill>
              <a:latin typeface="HGP創英角ｺﾞｼｯｸUB" panose="020B0900000000000000" pitchFamily="50" charset="-128"/>
              <a:ea typeface="HGP創英角ｺﾞｼｯｸUB" panose="020B0900000000000000" pitchFamily="50" charset="-128"/>
            </a:endParaRPr>
          </a:p>
          <a:p>
            <a:pPr algn="just"/>
            <a:r>
              <a:rPr lang="ja-JP" altLang="en-US" sz="1000" dirty="0">
                <a:solidFill>
                  <a:srgbClr val="00B050"/>
                </a:solidFill>
                <a:latin typeface="HGP創英角ｺﾞｼｯｸUB" panose="020B0900000000000000" pitchFamily="50" charset="-128"/>
                <a:ea typeface="HGP創英角ｺﾞｼｯｸUB" panose="020B0900000000000000" pitchFamily="50" charset="-128"/>
              </a:rPr>
              <a:t>３</a:t>
            </a:r>
            <a:r>
              <a:rPr lang="en-US" altLang="ja-JP" sz="1000" dirty="0">
                <a:solidFill>
                  <a:srgbClr val="00B050"/>
                </a:solidFill>
                <a:latin typeface="HGP創英角ｺﾞｼｯｸUB" panose="020B0900000000000000" pitchFamily="50" charset="-128"/>
                <a:ea typeface="HGP創英角ｺﾞｼｯｸUB" panose="020B0900000000000000" pitchFamily="50" charset="-128"/>
              </a:rPr>
              <a:t>.</a:t>
            </a:r>
            <a:r>
              <a:rPr lang="ja-JP" altLang="en-US" sz="1000" dirty="0">
                <a:solidFill>
                  <a:srgbClr val="00B050"/>
                </a:solidFill>
                <a:latin typeface="HGP創英角ｺﾞｼｯｸUB" panose="020B0900000000000000" pitchFamily="50" charset="-128"/>
                <a:ea typeface="HGP創英角ｺﾞｼｯｸUB" panose="020B0900000000000000" pitchFamily="50" charset="-128"/>
              </a:rPr>
              <a:t>融資制度等のご案内のためのＤＭ等発送</a:t>
            </a:r>
            <a:endParaRPr lang="en-US" altLang="ja-JP" sz="1000" dirty="0">
              <a:solidFill>
                <a:srgbClr val="00B050"/>
              </a:solidFill>
              <a:latin typeface="HGP創英角ｺﾞｼｯｸUB" panose="020B0900000000000000" pitchFamily="50" charset="-128"/>
              <a:ea typeface="HGP創英角ｺﾞｼｯｸUB" panose="020B0900000000000000" pitchFamily="50" charset="-128"/>
            </a:endParaRPr>
          </a:p>
        </p:txBody>
      </p:sp>
      <p:sp>
        <p:nvSpPr>
          <p:cNvPr id="55" name="正方形/長方形 54">
            <a:extLst>
              <a:ext uri="{FF2B5EF4-FFF2-40B4-BE49-F238E27FC236}">
                <a16:creationId xmlns:a16="http://schemas.microsoft.com/office/drawing/2014/main" id="{33500C84-D35A-4746-154A-5CBA00216A1F}"/>
              </a:ext>
            </a:extLst>
          </p:cNvPr>
          <p:cNvSpPr/>
          <p:nvPr/>
        </p:nvSpPr>
        <p:spPr>
          <a:xfrm>
            <a:off x="2642773" y="6167145"/>
            <a:ext cx="4141919"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100" dirty="0">
                <a:solidFill>
                  <a:srgbClr val="00B050"/>
                </a:solidFill>
                <a:latin typeface="HGP創英角ｺﾞｼｯｸUB" panose="020B0900000000000000" pitchFamily="50" charset="-128"/>
                <a:ea typeface="HGP創英角ｺﾞｼｯｸUB" panose="020B0900000000000000" pitchFamily="50" charset="-128"/>
              </a:rPr>
              <a:t>お申込み受付完了後、お電話させていただきます。</a:t>
            </a:r>
            <a:endParaRPr lang="en-US" altLang="ja-JP" sz="1100" dirty="0">
              <a:solidFill>
                <a:srgbClr val="00B050"/>
              </a:solidFill>
              <a:latin typeface="HGP創英角ｺﾞｼｯｸUB" panose="020B0900000000000000" pitchFamily="50" charset="-128"/>
              <a:ea typeface="HGP創英角ｺﾞｼｯｸUB" panose="020B0900000000000000" pitchFamily="50" charset="-128"/>
            </a:endParaRPr>
          </a:p>
          <a:p>
            <a:pPr algn="just"/>
            <a:r>
              <a:rPr lang="ja-JP" altLang="en-US" sz="1100" dirty="0">
                <a:solidFill>
                  <a:srgbClr val="00B050"/>
                </a:solidFill>
                <a:latin typeface="HGP創英角ｺﾞｼｯｸUB" panose="020B0900000000000000" pitchFamily="50" charset="-128"/>
                <a:ea typeface="HGP創英角ｺﾞｼｯｸUB" panose="020B0900000000000000" pitchFamily="50" charset="-128"/>
              </a:rPr>
              <a:t>連絡先欄には、日中ご連絡がとれるお電話番号をお書きください。</a:t>
            </a:r>
            <a:endParaRPr lang="en-US" altLang="ja-JP" sz="1100" dirty="0">
              <a:solidFill>
                <a:srgbClr val="00B050"/>
              </a:solidFill>
              <a:latin typeface="HGP創英角ｺﾞｼｯｸUB" panose="020B0900000000000000" pitchFamily="50" charset="-128"/>
              <a:ea typeface="HGP創英角ｺﾞｼｯｸUB" panose="020B0900000000000000" pitchFamily="50" charset="-128"/>
            </a:endParaRPr>
          </a:p>
        </p:txBody>
      </p:sp>
      <p:sp>
        <p:nvSpPr>
          <p:cNvPr id="58" name="TextBox 20">
            <a:extLst>
              <a:ext uri="{FF2B5EF4-FFF2-40B4-BE49-F238E27FC236}">
                <a16:creationId xmlns:a16="http://schemas.microsoft.com/office/drawing/2014/main" id="{E8C7658A-197A-C176-0275-3369D4145156}"/>
              </a:ext>
            </a:extLst>
          </p:cNvPr>
          <p:cNvSpPr txBox="1"/>
          <p:nvPr/>
        </p:nvSpPr>
        <p:spPr>
          <a:xfrm>
            <a:off x="1447304" y="1954131"/>
            <a:ext cx="822919" cy="230832"/>
          </a:xfrm>
          <a:prstGeom prst="rect">
            <a:avLst/>
          </a:prstGeom>
          <a:noFill/>
        </p:spPr>
        <p:txBody>
          <a:bodyPr wrap="square" rtlCol="0">
            <a:spAutoFit/>
          </a:bodyPr>
          <a:lstStyle/>
          <a:p>
            <a:pPr algn="ctr"/>
            <a:r>
              <a:rPr lang="ja-JP" altLang="en-US" sz="900" dirty="0">
                <a:latin typeface="HGP創英角ｺﾞｼｯｸUB" panose="020B0900000000000000" pitchFamily="50" charset="-128"/>
                <a:ea typeface="HGP創英角ｺﾞｼｯｸUB" panose="020B0900000000000000" pitchFamily="50" charset="-128"/>
              </a:rPr>
              <a:t>フ  リ  ガ  ナ</a:t>
            </a:r>
            <a:endParaRPr lang="zh-CN" altLang="en-US" sz="400" dirty="0">
              <a:latin typeface="HGP創英角ｺﾞｼｯｸUB" panose="020B0900000000000000" pitchFamily="50" charset="-128"/>
              <a:ea typeface="HGP創英角ｺﾞｼｯｸUB" panose="020B0900000000000000" pitchFamily="50" charset="-128"/>
            </a:endParaRPr>
          </a:p>
        </p:txBody>
      </p:sp>
      <p:sp>
        <p:nvSpPr>
          <p:cNvPr id="60" name="正方形/長方形 59">
            <a:extLst>
              <a:ext uri="{FF2B5EF4-FFF2-40B4-BE49-F238E27FC236}">
                <a16:creationId xmlns:a16="http://schemas.microsoft.com/office/drawing/2014/main" id="{A49A3B5A-FA6F-745D-0162-4A22A94093D4}"/>
              </a:ext>
            </a:extLst>
          </p:cNvPr>
          <p:cNvSpPr/>
          <p:nvPr/>
        </p:nvSpPr>
        <p:spPr>
          <a:xfrm>
            <a:off x="943068" y="4814537"/>
            <a:ext cx="5889438" cy="46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solidFill>
                  <a:srgbClr val="00B050"/>
                </a:solidFill>
                <a:latin typeface="HGP創英角ｺﾞｼｯｸUB" panose="020B0900000000000000" pitchFamily="50" charset="-128"/>
                <a:ea typeface="HGP創英角ｺﾞｼｯｸUB" panose="020B0900000000000000" pitchFamily="50" charset="-128"/>
              </a:rPr>
              <a:t>※</a:t>
            </a:r>
            <a:r>
              <a:rPr lang="ja-JP" altLang="en-US" sz="1100" dirty="0">
                <a:solidFill>
                  <a:srgbClr val="00B050"/>
                </a:solidFill>
                <a:latin typeface="HGP創英角ｺﾞｼｯｸUB" panose="020B0900000000000000" pitchFamily="50" charset="-128"/>
                <a:ea typeface="HGP創英角ｺﾞｼｯｸUB" panose="020B0900000000000000" pitchFamily="50" charset="-128"/>
              </a:rPr>
              <a:t>ご希望時間枠が重複がした場合には時間枠の変更をお願いすることがあります。</a:t>
            </a:r>
            <a:endParaRPr lang="en-US" altLang="ja-JP" sz="1100" dirty="0">
              <a:solidFill>
                <a:srgbClr val="00B050"/>
              </a:solidFill>
              <a:latin typeface="HGP創英角ｺﾞｼｯｸUB" panose="020B0900000000000000" pitchFamily="50" charset="-128"/>
              <a:ea typeface="HGP創英角ｺﾞｼｯｸUB" panose="020B0900000000000000" pitchFamily="50" charset="-128"/>
            </a:endParaRPr>
          </a:p>
        </p:txBody>
      </p:sp>
      <p:cxnSp>
        <p:nvCxnSpPr>
          <p:cNvPr id="62" name="直線コネクタ 61">
            <a:extLst>
              <a:ext uri="{FF2B5EF4-FFF2-40B4-BE49-F238E27FC236}">
                <a16:creationId xmlns:a16="http://schemas.microsoft.com/office/drawing/2014/main" id="{FBFFA00A-D050-4F74-9D46-C162D35DCC6D}"/>
              </a:ext>
            </a:extLst>
          </p:cNvPr>
          <p:cNvCxnSpPr>
            <a:cxnSpLocks/>
          </p:cNvCxnSpPr>
          <p:nvPr/>
        </p:nvCxnSpPr>
        <p:spPr>
          <a:xfrm>
            <a:off x="1215186" y="3653927"/>
            <a:ext cx="5220000"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6" name="TextBox 20">
            <a:extLst>
              <a:ext uri="{FF2B5EF4-FFF2-40B4-BE49-F238E27FC236}">
                <a16:creationId xmlns:a16="http://schemas.microsoft.com/office/drawing/2014/main" id="{E06086ED-6CFF-40AF-AB7C-80F60629C9EA}"/>
              </a:ext>
            </a:extLst>
          </p:cNvPr>
          <p:cNvSpPr txBox="1"/>
          <p:nvPr/>
        </p:nvSpPr>
        <p:spPr>
          <a:xfrm>
            <a:off x="1126723" y="3687367"/>
            <a:ext cx="1477950" cy="307777"/>
          </a:xfrm>
          <a:prstGeom prst="rect">
            <a:avLst/>
          </a:prstGeom>
          <a:noFill/>
        </p:spPr>
        <p:txBody>
          <a:bodyPr wrap="square" rtlCol="0">
            <a:spAutoFit/>
          </a:bodyPr>
          <a:lstStyle/>
          <a:p>
            <a:pPr algn="ctr"/>
            <a:r>
              <a:rPr lang="ja-JP" altLang="en-US" sz="1400" dirty="0">
                <a:latin typeface="HGP創英角ｺﾞｼｯｸUB" panose="020B0900000000000000" pitchFamily="50" charset="-128"/>
                <a:ea typeface="HGP創英角ｺﾞｼｯｸUB" panose="020B0900000000000000" pitchFamily="50" charset="-128"/>
              </a:rPr>
              <a:t>相談日</a:t>
            </a:r>
            <a:endParaRPr lang="zh-CN" altLang="en-US" sz="900" dirty="0">
              <a:latin typeface="HGP創英角ｺﾞｼｯｸUB" panose="020B0900000000000000" pitchFamily="50" charset="-128"/>
              <a:ea typeface="HGP創英角ｺﾞｼｯｸUB" panose="020B0900000000000000" pitchFamily="50" charset="-128"/>
            </a:endParaRPr>
          </a:p>
        </p:txBody>
      </p:sp>
      <p:cxnSp>
        <p:nvCxnSpPr>
          <p:cNvPr id="68" name="直線コネクタ 67">
            <a:extLst>
              <a:ext uri="{FF2B5EF4-FFF2-40B4-BE49-F238E27FC236}">
                <a16:creationId xmlns:a16="http://schemas.microsoft.com/office/drawing/2014/main" id="{434E13A2-0962-4424-ADA0-405AAE1798D9}"/>
              </a:ext>
            </a:extLst>
          </p:cNvPr>
          <p:cNvCxnSpPr>
            <a:cxnSpLocks/>
          </p:cNvCxnSpPr>
          <p:nvPr/>
        </p:nvCxnSpPr>
        <p:spPr>
          <a:xfrm rot="240000">
            <a:off x="2604430" y="3344810"/>
            <a:ext cx="17925" cy="25200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0" name="テキスト ボックス 69">
            <a:extLst>
              <a:ext uri="{FF2B5EF4-FFF2-40B4-BE49-F238E27FC236}">
                <a16:creationId xmlns:a16="http://schemas.microsoft.com/office/drawing/2014/main" id="{46AB9C14-F410-4523-B75E-ED76B8433E80}"/>
              </a:ext>
            </a:extLst>
          </p:cNvPr>
          <p:cNvSpPr txBox="1"/>
          <p:nvPr/>
        </p:nvSpPr>
        <p:spPr>
          <a:xfrm>
            <a:off x="2859674" y="3700936"/>
            <a:ext cx="3503026" cy="307777"/>
          </a:xfrm>
          <a:prstGeom prst="rect">
            <a:avLst/>
          </a:prstGeom>
          <a:noFill/>
        </p:spPr>
        <p:txBody>
          <a:bodyPr wrap="square">
            <a:spAutoFit/>
          </a:bodyPr>
          <a:lstStyle/>
          <a:p>
            <a:r>
              <a:rPr lang="ja-JP" altLang="en-US" sz="1400" dirty="0">
                <a:latin typeface="HGP創英角ｺﾞｼｯｸUB" panose="020B0900000000000000" pitchFamily="50" charset="-128"/>
                <a:ea typeface="HGP創英角ｺﾞｼｯｸUB" panose="020B0900000000000000" pitchFamily="50" charset="-128"/>
              </a:rPr>
              <a:t>　　　　令和</a:t>
            </a:r>
            <a:r>
              <a:rPr lang="en-US" altLang="ja-JP" sz="1400" dirty="0">
                <a:latin typeface="HGP創英角ｺﾞｼｯｸUB" panose="020B0900000000000000" pitchFamily="50" charset="-128"/>
                <a:ea typeface="HGP創英角ｺﾞｼｯｸUB" panose="020B0900000000000000" pitchFamily="50" charset="-128"/>
              </a:rPr>
              <a:t>5</a:t>
            </a:r>
            <a:r>
              <a:rPr lang="ja-JP" altLang="en-US" sz="1400" dirty="0">
                <a:latin typeface="HGP創英角ｺﾞｼｯｸUB" panose="020B0900000000000000" pitchFamily="50" charset="-128"/>
                <a:ea typeface="HGP創英角ｺﾞｼｯｸUB" panose="020B0900000000000000" pitchFamily="50" charset="-128"/>
              </a:rPr>
              <a:t>年　１２月７日（木）</a:t>
            </a:r>
            <a:endParaRPr lang="ja-JP" altLang="en-US" sz="1400" dirty="0"/>
          </a:p>
        </p:txBody>
      </p:sp>
    </p:spTree>
    <p:extLst>
      <p:ext uri="{BB962C8B-B14F-4D97-AF65-F5344CB8AC3E}">
        <p14:creationId xmlns:p14="http://schemas.microsoft.com/office/powerpoint/2010/main" val="622528980"/>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0</TotalTime>
  <Words>734</Words>
  <Application>Microsoft Office PowerPoint</Application>
  <PresentationFormat>ユーザー設定</PresentationFormat>
  <Paragraphs>96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HGPｺﾞｼｯｸM</vt:lpstr>
      <vt:lpstr>HGPSoeiKakugothicUB</vt:lpstr>
      <vt:lpstr>HGPSoeiKakugothicUB</vt:lpstr>
      <vt:lpstr>Arial</vt:lpstr>
      <vt:lpstr>Calibri</vt:lpstr>
      <vt:lpstr>Calibri Light</vt:lpstr>
      <vt:lpstr>1_ガイド入りテンプレートサンプル20130531三木さん</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2016-07-29T12:48:25Z</dcterms:created>
  <dcterms:modified xsi:type="dcterms:W3CDTF">2023-11-16T02:24:18Z</dcterms:modified>
</cp:coreProperties>
</file>